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4" r:id="rId1"/>
  </p:sldMasterIdLst>
  <p:sldIdLst>
    <p:sldId id="256" r:id="rId2"/>
    <p:sldId id="257" r:id="rId3"/>
    <p:sldId id="267" r:id="rId4"/>
    <p:sldId id="266" r:id="rId5"/>
    <p:sldId id="268" r:id="rId6"/>
    <p:sldId id="270" r:id="rId7"/>
    <p:sldId id="271" r:id="rId8"/>
    <p:sldId id="258" r:id="rId9"/>
    <p:sldId id="264" r:id="rId10"/>
    <p:sldId id="277" r:id="rId11"/>
    <p:sldId id="272" r:id="rId12"/>
    <p:sldId id="278" r:id="rId13"/>
    <p:sldId id="276" r:id="rId14"/>
    <p:sldId id="262" r:id="rId15"/>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6D574E7E-AA84-BD4E-AB10-F59F808A5F26}">
          <p14:sldIdLst>
            <p14:sldId id="256"/>
            <p14:sldId id="257"/>
            <p14:sldId id="267"/>
            <p14:sldId id="266"/>
            <p14:sldId id="268"/>
            <p14:sldId id="270"/>
            <p14:sldId id="271"/>
            <p14:sldId id="258"/>
            <p14:sldId id="264"/>
            <p14:sldId id="277"/>
            <p14:sldId id="272"/>
            <p14:sldId id="278"/>
            <p14:sldId id="276"/>
            <p14:sldId id="26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8B6FFA-8838-9AF5-3F41-1A48785D7F46}" v="540" dt="2023-04-27T18:02:51.646"/>
    <p1510:client id="{86B15523-5077-485D-B3F4-F5B62041C074}" v="98" dt="2023-04-27T12:51:27.019"/>
    <p1510:client id="{B2CB1B13-9D43-EAD6-D39C-99A5E5F8B775}" v="77" dt="2023-04-27T18:13:59.041"/>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405"/>
  </p:normalViewPr>
  <p:slideViewPr>
    <p:cSldViewPr snapToGrid="0" snapToObjects="1">
      <p:cViewPr varScale="1">
        <p:scale>
          <a:sx n="72" d="100"/>
          <a:sy n="72" d="100"/>
        </p:scale>
        <p:origin x="63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02AD44-B089-AB4D-B988-E4D9D3171BA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a:extLst>
              <a:ext uri="{FF2B5EF4-FFF2-40B4-BE49-F238E27FC236}">
                <a16:creationId xmlns:a16="http://schemas.microsoft.com/office/drawing/2014/main" id="{69E5DE69-40D8-A949-8092-C4A483BF53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L"/>
          </a:p>
        </p:txBody>
      </p:sp>
      <p:sp>
        <p:nvSpPr>
          <p:cNvPr id="4" name="Marcador de fecha 3">
            <a:extLst>
              <a:ext uri="{FF2B5EF4-FFF2-40B4-BE49-F238E27FC236}">
                <a16:creationId xmlns:a16="http://schemas.microsoft.com/office/drawing/2014/main" id="{BAC2FCC9-CD5E-6B4E-A05E-217106559E85}"/>
              </a:ext>
            </a:extLst>
          </p:cNvPr>
          <p:cNvSpPr>
            <a:spLocks noGrp="1"/>
          </p:cNvSpPr>
          <p:nvPr>
            <p:ph type="dt" sz="half" idx="10"/>
          </p:nvPr>
        </p:nvSpPr>
        <p:spPr/>
        <p:txBody>
          <a:bodyPr/>
          <a:lstStyle/>
          <a:p>
            <a:fld id="{CC96CA2A-21CC-1F49-AF07-F2622CFB03C3}" type="datetimeFigureOut">
              <a:rPr lang="es-CL" smtClean="0"/>
              <a:t>02-05-2023</a:t>
            </a:fld>
            <a:endParaRPr lang="es-CL"/>
          </a:p>
        </p:txBody>
      </p:sp>
      <p:sp>
        <p:nvSpPr>
          <p:cNvPr id="5" name="Marcador de pie de página 4">
            <a:extLst>
              <a:ext uri="{FF2B5EF4-FFF2-40B4-BE49-F238E27FC236}">
                <a16:creationId xmlns:a16="http://schemas.microsoft.com/office/drawing/2014/main" id="{99D04246-38A1-6745-84E6-571460223D42}"/>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FE3022B5-8DFE-A943-80B4-EB294CF41F6C}"/>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434968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EE4AE0-5C37-FD48-BFED-C6E06D1091FA}"/>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1C6C0485-8736-2540-B234-B807F3595B1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AFF148DB-DB3F-AB43-8C98-AFC51FA5BBCF}"/>
              </a:ext>
            </a:extLst>
          </p:cNvPr>
          <p:cNvSpPr>
            <a:spLocks noGrp="1"/>
          </p:cNvSpPr>
          <p:nvPr>
            <p:ph type="dt" sz="half" idx="10"/>
          </p:nvPr>
        </p:nvSpPr>
        <p:spPr/>
        <p:txBody>
          <a:bodyPr/>
          <a:lstStyle/>
          <a:p>
            <a:fld id="{CC96CA2A-21CC-1F49-AF07-F2622CFB03C3}" type="datetimeFigureOut">
              <a:rPr lang="es-CL" smtClean="0"/>
              <a:t>02-05-2023</a:t>
            </a:fld>
            <a:endParaRPr lang="es-CL"/>
          </a:p>
        </p:txBody>
      </p:sp>
      <p:sp>
        <p:nvSpPr>
          <p:cNvPr id="5" name="Marcador de pie de página 4">
            <a:extLst>
              <a:ext uri="{FF2B5EF4-FFF2-40B4-BE49-F238E27FC236}">
                <a16:creationId xmlns:a16="http://schemas.microsoft.com/office/drawing/2014/main" id="{C46C7A09-7D62-6946-84E2-BA0726D2A611}"/>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7B2FDA91-4CFF-1345-B5A4-3B3D49C5E2BD}"/>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2363379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3E104CE0-7725-9645-8BFF-057D4F22AEA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14CEDAAD-B03D-8041-8606-2F4C0B15A9C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6AEFC87F-1DB3-2847-8FB0-EDF0B6AFFEAD}"/>
              </a:ext>
            </a:extLst>
          </p:cNvPr>
          <p:cNvSpPr>
            <a:spLocks noGrp="1"/>
          </p:cNvSpPr>
          <p:nvPr>
            <p:ph type="dt" sz="half" idx="10"/>
          </p:nvPr>
        </p:nvSpPr>
        <p:spPr/>
        <p:txBody>
          <a:bodyPr/>
          <a:lstStyle/>
          <a:p>
            <a:fld id="{CC96CA2A-21CC-1F49-AF07-F2622CFB03C3}" type="datetimeFigureOut">
              <a:rPr lang="es-CL" smtClean="0"/>
              <a:t>02-05-2023</a:t>
            </a:fld>
            <a:endParaRPr lang="es-CL"/>
          </a:p>
        </p:txBody>
      </p:sp>
      <p:sp>
        <p:nvSpPr>
          <p:cNvPr id="5" name="Marcador de pie de página 4">
            <a:extLst>
              <a:ext uri="{FF2B5EF4-FFF2-40B4-BE49-F238E27FC236}">
                <a16:creationId xmlns:a16="http://schemas.microsoft.com/office/drawing/2014/main" id="{42E93857-AED6-6443-930D-46E08EA106F9}"/>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D63A734A-66FE-6C4E-BAF7-B8BA912D7CBC}"/>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1769045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5C5DA1-E93B-C846-B890-8A6DCE0DA985}"/>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EB056428-7A8E-3B41-9295-64582BB8870A}"/>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1852E7A7-5B33-1841-9187-6A53BBFD08CF}"/>
              </a:ext>
            </a:extLst>
          </p:cNvPr>
          <p:cNvSpPr>
            <a:spLocks noGrp="1"/>
          </p:cNvSpPr>
          <p:nvPr>
            <p:ph type="dt" sz="half" idx="10"/>
          </p:nvPr>
        </p:nvSpPr>
        <p:spPr/>
        <p:txBody>
          <a:bodyPr/>
          <a:lstStyle/>
          <a:p>
            <a:fld id="{CC96CA2A-21CC-1F49-AF07-F2622CFB03C3}" type="datetimeFigureOut">
              <a:rPr lang="es-CL" smtClean="0"/>
              <a:t>02-05-2023</a:t>
            </a:fld>
            <a:endParaRPr lang="es-CL"/>
          </a:p>
        </p:txBody>
      </p:sp>
      <p:sp>
        <p:nvSpPr>
          <p:cNvPr id="5" name="Marcador de pie de página 4">
            <a:extLst>
              <a:ext uri="{FF2B5EF4-FFF2-40B4-BE49-F238E27FC236}">
                <a16:creationId xmlns:a16="http://schemas.microsoft.com/office/drawing/2014/main" id="{907F7519-9C81-EC42-AC94-F71F481C5BE2}"/>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69FD163A-D840-6240-AC2D-7FA7941820CF}"/>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3752262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5C41AD-CA43-4343-9258-CADC33D5B36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7D723B9E-7C57-804E-B752-55DAA244A3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FC47857F-22B0-F243-9493-02954D49D036}"/>
              </a:ext>
            </a:extLst>
          </p:cNvPr>
          <p:cNvSpPr>
            <a:spLocks noGrp="1"/>
          </p:cNvSpPr>
          <p:nvPr>
            <p:ph type="dt" sz="half" idx="10"/>
          </p:nvPr>
        </p:nvSpPr>
        <p:spPr/>
        <p:txBody>
          <a:bodyPr/>
          <a:lstStyle/>
          <a:p>
            <a:fld id="{CC96CA2A-21CC-1F49-AF07-F2622CFB03C3}" type="datetimeFigureOut">
              <a:rPr lang="es-CL" smtClean="0"/>
              <a:t>02-05-2023</a:t>
            </a:fld>
            <a:endParaRPr lang="es-CL"/>
          </a:p>
        </p:txBody>
      </p:sp>
      <p:sp>
        <p:nvSpPr>
          <p:cNvPr id="5" name="Marcador de pie de página 4">
            <a:extLst>
              <a:ext uri="{FF2B5EF4-FFF2-40B4-BE49-F238E27FC236}">
                <a16:creationId xmlns:a16="http://schemas.microsoft.com/office/drawing/2014/main" id="{DDF8D1A4-436F-DC41-AA92-AB6E52646A8D}"/>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EF29D279-F36E-694D-86CA-DF6D72662778}"/>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430945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1D4EB6-81E6-AA43-B264-C8B9962A8A5B}"/>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43770D27-1A20-CE4F-B226-84DF56A33E26}"/>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a:extLst>
              <a:ext uri="{FF2B5EF4-FFF2-40B4-BE49-F238E27FC236}">
                <a16:creationId xmlns:a16="http://schemas.microsoft.com/office/drawing/2014/main" id="{F8E08D20-B925-D744-8B50-052DE536E0D7}"/>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a:extLst>
              <a:ext uri="{FF2B5EF4-FFF2-40B4-BE49-F238E27FC236}">
                <a16:creationId xmlns:a16="http://schemas.microsoft.com/office/drawing/2014/main" id="{2459BE6F-3D4B-5E4A-99A1-6BF0A86513BF}"/>
              </a:ext>
            </a:extLst>
          </p:cNvPr>
          <p:cNvSpPr>
            <a:spLocks noGrp="1"/>
          </p:cNvSpPr>
          <p:nvPr>
            <p:ph type="dt" sz="half" idx="10"/>
          </p:nvPr>
        </p:nvSpPr>
        <p:spPr/>
        <p:txBody>
          <a:bodyPr/>
          <a:lstStyle/>
          <a:p>
            <a:fld id="{CC96CA2A-21CC-1F49-AF07-F2622CFB03C3}" type="datetimeFigureOut">
              <a:rPr lang="es-CL" smtClean="0"/>
              <a:t>02-05-2023</a:t>
            </a:fld>
            <a:endParaRPr lang="es-CL"/>
          </a:p>
        </p:txBody>
      </p:sp>
      <p:sp>
        <p:nvSpPr>
          <p:cNvPr id="6" name="Marcador de pie de página 5">
            <a:extLst>
              <a:ext uri="{FF2B5EF4-FFF2-40B4-BE49-F238E27FC236}">
                <a16:creationId xmlns:a16="http://schemas.microsoft.com/office/drawing/2014/main" id="{05CE9680-3D25-2643-90AD-306430663170}"/>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563889CE-CF8A-224D-9629-18C18295E544}"/>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949276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A5697E-F629-154B-9C77-7067D0F22A8E}"/>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3F0B4C48-5494-9740-9119-6629D63561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186B60DF-6688-FA44-AA5E-D7E998B51559}"/>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a:extLst>
              <a:ext uri="{FF2B5EF4-FFF2-40B4-BE49-F238E27FC236}">
                <a16:creationId xmlns:a16="http://schemas.microsoft.com/office/drawing/2014/main" id="{1A0116CC-7969-8D4B-937C-BDB909DEE95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AD20A1F6-2721-944D-8805-26FA43794AD2}"/>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a:extLst>
              <a:ext uri="{FF2B5EF4-FFF2-40B4-BE49-F238E27FC236}">
                <a16:creationId xmlns:a16="http://schemas.microsoft.com/office/drawing/2014/main" id="{AFAF9A7D-951F-2749-A830-C8FB39225580}"/>
              </a:ext>
            </a:extLst>
          </p:cNvPr>
          <p:cNvSpPr>
            <a:spLocks noGrp="1"/>
          </p:cNvSpPr>
          <p:nvPr>
            <p:ph type="dt" sz="half" idx="10"/>
          </p:nvPr>
        </p:nvSpPr>
        <p:spPr/>
        <p:txBody>
          <a:bodyPr/>
          <a:lstStyle/>
          <a:p>
            <a:fld id="{CC96CA2A-21CC-1F49-AF07-F2622CFB03C3}" type="datetimeFigureOut">
              <a:rPr lang="es-CL" smtClean="0"/>
              <a:t>02-05-2023</a:t>
            </a:fld>
            <a:endParaRPr lang="es-CL"/>
          </a:p>
        </p:txBody>
      </p:sp>
      <p:sp>
        <p:nvSpPr>
          <p:cNvPr id="8" name="Marcador de pie de página 7">
            <a:extLst>
              <a:ext uri="{FF2B5EF4-FFF2-40B4-BE49-F238E27FC236}">
                <a16:creationId xmlns:a16="http://schemas.microsoft.com/office/drawing/2014/main" id="{EFBDC83F-4CFF-FE45-9F3C-D06B39CE9FF5}"/>
              </a:ext>
            </a:extLst>
          </p:cNvPr>
          <p:cNvSpPr>
            <a:spLocks noGrp="1"/>
          </p:cNvSpPr>
          <p:nvPr>
            <p:ph type="ftr" sz="quarter" idx="11"/>
          </p:nvPr>
        </p:nvSpPr>
        <p:spPr/>
        <p:txBody>
          <a:bodyPr/>
          <a:lstStyle/>
          <a:p>
            <a:endParaRPr lang="es-CL"/>
          </a:p>
        </p:txBody>
      </p:sp>
      <p:sp>
        <p:nvSpPr>
          <p:cNvPr id="9" name="Marcador de número de diapositiva 8">
            <a:extLst>
              <a:ext uri="{FF2B5EF4-FFF2-40B4-BE49-F238E27FC236}">
                <a16:creationId xmlns:a16="http://schemas.microsoft.com/office/drawing/2014/main" id="{1C935DB8-0601-3E49-80FF-F8760ED4B813}"/>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1730599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3C92A1-6A4E-7B47-9AC1-E007397B901E}"/>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fecha 2">
            <a:extLst>
              <a:ext uri="{FF2B5EF4-FFF2-40B4-BE49-F238E27FC236}">
                <a16:creationId xmlns:a16="http://schemas.microsoft.com/office/drawing/2014/main" id="{EB23E873-CC25-0A4F-94D2-9D6008F8F95B}"/>
              </a:ext>
            </a:extLst>
          </p:cNvPr>
          <p:cNvSpPr>
            <a:spLocks noGrp="1"/>
          </p:cNvSpPr>
          <p:nvPr>
            <p:ph type="dt" sz="half" idx="10"/>
          </p:nvPr>
        </p:nvSpPr>
        <p:spPr/>
        <p:txBody>
          <a:bodyPr/>
          <a:lstStyle/>
          <a:p>
            <a:fld id="{CC96CA2A-21CC-1F49-AF07-F2622CFB03C3}" type="datetimeFigureOut">
              <a:rPr lang="es-CL" smtClean="0"/>
              <a:t>02-05-2023</a:t>
            </a:fld>
            <a:endParaRPr lang="es-CL"/>
          </a:p>
        </p:txBody>
      </p:sp>
      <p:sp>
        <p:nvSpPr>
          <p:cNvPr id="4" name="Marcador de pie de página 3">
            <a:extLst>
              <a:ext uri="{FF2B5EF4-FFF2-40B4-BE49-F238E27FC236}">
                <a16:creationId xmlns:a16="http://schemas.microsoft.com/office/drawing/2014/main" id="{0506469C-AF00-9948-8559-E1638317935E}"/>
              </a:ext>
            </a:extLst>
          </p:cNvPr>
          <p:cNvSpPr>
            <a:spLocks noGrp="1"/>
          </p:cNvSpPr>
          <p:nvPr>
            <p:ph type="ftr" sz="quarter" idx="11"/>
          </p:nvPr>
        </p:nvSpPr>
        <p:spPr/>
        <p:txBody>
          <a:bodyPr/>
          <a:lstStyle/>
          <a:p>
            <a:endParaRPr lang="es-CL"/>
          </a:p>
        </p:txBody>
      </p:sp>
      <p:sp>
        <p:nvSpPr>
          <p:cNvPr id="5" name="Marcador de número de diapositiva 4">
            <a:extLst>
              <a:ext uri="{FF2B5EF4-FFF2-40B4-BE49-F238E27FC236}">
                <a16:creationId xmlns:a16="http://schemas.microsoft.com/office/drawing/2014/main" id="{28E89C83-4D43-9145-B9EC-CE5CAE0050AB}"/>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2171678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7370F62-B4F6-F040-91E0-4CB53AE07EF5}"/>
              </a:ext>
            </a:extLst>
          </p:cNvPr>
          <p:cNvSpPr>
            <a:spLocks noGrp="1"/>
          </p:cNvSpPr>
          <p:nvPr>
            <p:ph type="dt" sz="half" idx="10"/>
          </p:nvPr>
        </p:nvSpPr>
        <p:spPr/>
        <p:txBody>
          <a:bodyPr/>
          <a:lstStyle/>
          <a:p>
            <a:fld id="{CC96CA2A-21CC-1F49-AF07-F2622CFB03C3}" type="datetimeFigureOut">
              <a:rPr lang="es-CL" smtClean="0"/>
              <a:t>02-05-2023</a:t>
            </a:fld>
            <a:endParaRPr lang="es-CL"/>
          </a:p>
        </p:txBody>
      </p:sp>
      <p:sp>
        <p:nvSpPr>
          <p:cNvPr id="3" name="Marcador de pie de página 2">
            <a:extLst>
              <a:ext uri="{FF2B5EF4-FFF2-40B4-BE49-F238E27FC236}">
                <a16:creationId xmlns:a16="http://schemas.microsoft.com/office/drawing/2014/main" id="{0B4A50EE-4FAE-BB43-8082-4330BF7B09B3}"/>
              </a:ext>
            </a:extLst>
          </p:cNvPr>
          <p:cNvSpPr>
            <a:spLocks noGrp="1"/>
          </p:cNvSpPr>
          <p:nvPr>
            <p:ph type="ftr" sz="quarter" idx="11"/>
          </p:nvPr>
        </p:nvSpPr>
        <p:spPr/>
        <p:txBody>
          <a:bodyPr/>
          <a:lstStyle/>
          <a:p>
            <a:endParaRPr lang="es-CL"/>
          </a:p>
        </p:txBody>
      </p:sp>
      <p:sp>
        <p:nvSpPr>
          <p:cNvPr id="4" name="Marcador de número de diapositiva 3">
            <a:extLst>
              <a:ext uri="{FF2B5EF4-FFF2-40B4-BE49-F238E27FC236}">
                <a16:creationId xmlns:a16="http://schemas.microsoft.com/office/drawing/2014/main" id="{EE1042F2-AFDF-CC43-B88E-EF83C801EAFC}"/>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3669958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F143A1-F684-D549-8B08-B8EBDE21E10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49DAAF9E-2663-E74D-B88C-F589F37819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a:extLst>
              <a:ext uri="{FF2B5EF4-FFF2-40B4-BE49-F238E27FC236}">
                <a16:creationId xmlns:a16="http://schemas.microsoft.com/office/drawing/2014/main" id="{26490CB2-EECD-9442-A260-EE4BF40DB4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D9A3C2E-852A-0846-80E1-71038C3CC278}"/>
              </a:ext>
            </a:extLst>
          </p:cNvPr>
          <p:cNvSpPr>
            <a:spLocks noGrp="1"/>
          </p:cNvSpPr>
          <p:nvPr>
            <p:ph type="dt" sz="half" idx="10"/>
          </p:nvPr>
        </p:nvSpPr>
        <p:spPr/>
        <p:txBody>
          <a:bodyPr/>
          <a:lstStyle/>
          <a:p>
            <a:fld id="{CC96CA2A-21CC-1F49-AF07-F2622CFB03C3}" type="datetimeFigureOut">
              <a:rPr lang="es-CL" smtClean="0"/>
              <a:t>02-05-2023</a:t>
            </a:fld>
            <a:endParaRPr lang="es-CL"/>
          </a:p>
        </p:txBody>
      </p:sp>
      <p:sp>
        <p:nvSpPr>
          <p:cNvPr id="6" name="Marcador de pie de página 5">
            <a:extLst>
              <a:ext uri="{FF2B5EF4-FFF2-40B4-BE49-F238E27FC236}">
                <a16:creationId xmlns:a16="http://schemas.microsoft.com/office/drawing/2014/main" id="{FE718D16-3B4C-6649-B518-D90FF7F4C9AF}"/>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A73BCBE1-B90E-E248-A1F7-D1AC895EB4B2}"/>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1331598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3AB7B5-1D39-764B-B7A5-9AD56152304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a:extLst>
              <a:ext uri="{FF2B5EF4-FFF2-40B4-BE49-F238E27FC236}">
                <a16:creationId xmlns:a16="http://schemas.microsoft.com/office/drawing/2014/main" id="{55583437-5A00-194F-B5CE-45EBE75B95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a:extLst>
              <a:ext uri="{FF2B5EF4-FFF2-40B4-BE49-F238E27FC236}">
                <a16:creationId xmlns:a16="http://schemas.microsoft.com/office/drawing/2014/main" id="{9FC689C3-19CC-AF4D-9BE6-D426922E36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9F99AC7-82C6-ED4C-ACED-FF8408B196BE}"/>
              </a:ext>
            </a:extLst>
          </p:cNvPr>
          <p:cNvSpPr>
            <a:spLocks noGrp="1"/>
          </p:cNvSpPr>
          <p:nvPr>
            <p:ph type="dt" sz="half" idx="10"/>
          </p:nvPr>
        </p:nvSpPr>
        <p:spPr/>
        <p:txBody>
          <a:bodyPr/>
          <a:lstStyle/>
          <a:p>
            <a:fld id="{CC96CA2A-21CC-1F49-AF07-F2622CFB03C3}" type="datetimeFigureOut">
              <a:rPr lang="es-CL" smtClean="0"/>
              <a:t>02-05-2023</a:t>
            </a:fld>
            <a:endParaRPr lang="es-CL"/>
          </a:p>
        </p:txBody>
      </p:sp>
      <p:sp>
        <p:nvSpPr>
          <p:cNvPr id="6" name="Marcador de pie de página 5">
            <a:extLst>
              <a:ext uri="{FF2B5EF4-FFF2-40B4-BE49-F238E27FC236}">
                <a16:creationId xmlns:a16="http://schemas.microsoft.com/office/drawing/2014/main" id="{27AF3114-AF4D-F64D-A6BF-C5C6CF76B95D}"/>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3BEFBCAE-2AAB-B549-9C10-71069C4343BA}"/>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2027624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8B13CDB-F2A0-0D4D-A352-07D81D79FB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7D0DF888-6942-AB4E-AAF4-9B92B1929F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C0C5F538-8690-E144-8ECB-31A30FD7DC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96CA2A-21CC-1F49-AF07-F2622CFB03C3}" type="datetimeFigureOut">
              <a:rPr lang="es-CL" smtClean="0"/>
              <a:t>02-05-2023</a:t>
            </a:fld>
            <a:endParaRPr lang="es-CL"/>
          </a:p>
        </p:txBody>
      </p:sp>
      <p:sp>
        <p:nvSpPr>
          <p:cNvPr id="5" name="Marcador de pie de página 4">
            <a:extLst>
              <a:ext uri="{FF2B5EF4-FFF2-40B4-BE49-F238E27FC236}">
                <a16:creationId xmlns:a16="http://schemas.microsoft.com/office/drawing/2014/main" id="{6D110ACD-E431-4447-B96D-76E1464DC1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a:extLst>
              <a:ext uri="{FF2B5EF4-FFF2-40B4-BE49-F238E27FC236}">
                <a16:creationId xmlns:a16="http://schemas.microsoft.com/office/drawing/2014/main" id="{0B6B36C1-D357-C945-A6F9-5333C15118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CD2BAC-7F26-FE44-9516-A7CEFE10744F}" type="slidenum">
              <a:rPr lang="es-CL" smtClean="0"/>
              <a:t>‹Nº›</a:t>
            </a:fld>
            <a:endParaRPr lang="es-CL"/>
          </a:p>
        </p:txBody>
      </p:sp>
    </p:spTree>
    <p:extLst>
      <p:ext uri="{BB962C8B-B14F-4D97-AF65-F5344CB8AC3E}">
        <p14:creationId xmlns:p14="http://schemas.microsoft.com/office/powerpoint/2010/main" val="1788917557"/>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264C81-0AA9-1B48-B320-E4AE17F3ED79}"/>
              </a:ext>
            </a:extLst>
          </p:cNvPr>
          <p:cNvSpPr>
            <a:spLocks noGrp="1"/>
          </p:cNvSpPr>
          <p:nvPr>
            <p:ph type="ctrTitle"/>
          </p:nvPr>
        </p:nvSpPr>
        <p:spPr>
          <a:xfrm>
            <a:off x="2586706" y="2161381"/>
            <a:ext cx="6968247" cy="1494377"/>
          </a:xfrm>
        </p:spPr>
        <p:txBody>
          <a:bodyPr>
            <a:noAutofit/>
          </a:bodyPr>
          <a:lstStyle/>
          <a:p>
            <a:r>
              <a:rPr lang="es-ES" sz="4400" b="1" spc="300" dirty="0">
                <a:solidFill>
                  <a:schemeClr val="accent1">
                    <a:lumMod val="75000"/>
                  </a:schemeClr>
                </a:solidFill>
                <a:latin typeface="Museo Slab 700" panose="02000000000000000000" pitchFamily="2" charset="77"/>
              </a:rPr>
              <a:t>INFECCIONES RESPIRATORIAS AGUDAS (IRA)</a:t>
            </a:r>
            <a:endParaRPr lang="es-CL" sz="4400" b="1" spc="300" dirty="0">
              <a:solidFill>
                <a:schemeClr val="accent1">
                  <a:lumMod val="75000"/>
                </a:schemeClr>
              </a:solidFill>
              <a:latin typeface="Museo Slab 700" panose="02000000000000000000" pitchFamily="2" charset="77"/>
            </a:endParaRPr>
          </a:p>
        </p:txBody>
      </p:sp>
      <p:sp>
        <p:nvSpPr>
          <p:cNvPr id="3" name="Subtítulo 2">
            <a:extLst>
              <a:ext uri="{FF2B5EF4-FFF2-40B4-BE49-F238E27FC236}">
                <a16:creationId xmlns:a16="http://schemas.microsoft.com/office/drawing/2014/main" id="{302EE8D1-CE16-0740-B3E3-05A75A8065DF}"/>
              </a:ext>
              <a:ext uri="{C183D7F6-B498-43B3-948B-1728B52AA6E4}">
                <adec:decorative xmlns:adec="http://schemas.microsoft.com/office/drawing/2017/decorative" val="1"/>
              </a:ext>
            </a:extLst>
          </p:cNvPr>
          <p:cNvSpPr>
            <a:spLocks noGrp="1"/>
          </p:cNvSpPr>
          <p:nvPr>
            <p:ph type="subTitle" idx="1"/>
          </p:nvPr>
        </p:nvSpPr>
        <p:spPr>
          <a:xfrm>
            <a:off x="2586707" y="3819550"/>
            <a:ext cx="6968247" cy="444844"/>
          </a:xfrm>
        </p:spPr>
        <p:txBody>
          <a:bodyPr/>
          <a:lstStyle/>
          <a:p>
            <a:r>
              <a:rPr lang="es-ES" b="1" spc="160" dirty="0">
                <a:solidFill>
                  <a:schemeClr val="accent5">
                    <a:lumMod val="75000"/>
                  </a:schemeClr>
                </a:solidFill>
                <a:latin typeface="gobCL" pitchFamily="2" charset="77"/>
              </a:rPr>
              <a:t>Unidad de Epidemiología SEREMI de Salud</a:t>
            </a:r>
            <a:endParaRPr lang="es-CL" b="1" spc="160" dirty="0">
              <a:solidFill>
                <a:schemeClr val="accent5">
                  <a:lumMod val="75000"/>
                </a:schemeClr>
              </a:solidFill>
              <a:latin typeface="gobCL" pitchFamily="2" charset="77"/>
            </a:endParaRPr>
          </a:p>
        </p:txBody>
      </p:sp>
      <p:pic>
        <p:nvPicPr>
          <p:cNvPr id="4" name="Marcador de contenido 9">
            <a:extLst>
              <a:ext uri="{FF2B5EF4-FFF2-40B4-BE49-F238E27FC236}">
                <a16:creationId xmlns:a16="http://schemas.microsoft.com/office/drawing/2014/main" id="{EE05CAB0-4B0E-5144-9414-BDD64B06CFCB}"/>
              </a:ext>
            </a:extLst>
          </p:cNvPr>
          <p:cNvPicPr>
            <a:picLocks noChangeAspect="1"/>
          </p:cNvPicPr>
          <p:nvPr/>
        </p:nvPicPr>
        <p:blipFill>
          <a:blip r:embed="rId3"/>
          <a:stretch>
            <a:fillRect/>
          </a:stretch>
        </p:blipFill>
        <p:spPr>
          <a:xfrm>
            <a:off x="3408405" y="833770"/>
            <a:ext cx="744773" cy="199913"/>
          </a:xfrm>
          <a:prstGeom prst="rect">
            <a:avLst/>
          </a:prstGeom>
        </p:spPr>
      </p:pic>
    </p:spTree>
    <p:extLst>
      <p:ext uri="{BB962C8B-B14F-4D97-AF65-F5344CB8AC3E}">
        <p14:creationId xmlns:p14="http://schemas.microsoft.com/office/powerpoint/2010/main" val="24116655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4">
            <a:extLst>
              <a:ext uri="{FF2B5EF4-FFF2-40B4-BE49-F238E27FC236}">
                <a16:creationId xmlns:a16="http://schemas.microsoft.com/office/drawing/2014/main" id="{48F50B0B-2DD7-9447-A6E4-49F585684F79}"/>
              </a:ext>
            </a:extLst>
          </p:cNvPr>
          <p:cNvSpPr>
            <a:spLocks noGrp="1"/>
          </p:cNvSpPr>
          <p:nvPr>
            <p:ph type="title"/>
          </p:nvPr>
        </p:nvSpPr>
        <p:spPr>
          <a:xfrm>
            <a:off x="838200" y="853995"/>
            <a:ext cx="10515600" cy="771679"/>
          </a:xfrm>
        </p:spPr>
        <p:txBody>
          <a:bodyPr>
            <a:normAutofit/>
          </a:bodyPr>
          <a:lstStyle/>
          <a:p>
            <a:r>
              <a:rPr lang="es-ES" sz="4900" b="1" dirty="0">
                <a:solidFill>
                  <a:schemeClr val="accent5">
                    <a:lumMod val="50000"/>
                  </a:schemeClr>
                </a:solidFill>
                <a:latin typeface="Museo Slab 900" panose="02000000000000000000" pitchFamily="2" charset="77"/>
              </a:rPr>
              <a:t>Medidas de Prevención y Control</a:t>
            </a:r>
            <a:endParaRPr lang="es-CL" sz="4900" b="1" dirty="0">
              <a:solidFill>
                <a:schemeClr val="accent5">
                  <a:lumMod val="50000"/>
                </a:schemeClr>
              </a:solidFill>
              <a:latin typeface="Museo Slab 900" panose="02000000000000000000" pitchFamily="2" charset="77"/>
            </a:endParaRPr>
          </a:p>
        </p:txBody>
      </p:sp>
      <p:sp>
        <p:nvSpPr>
          <p:cNvPr id="12" name="Marcador de contenido 2">
            <a:extLst>
              <a:ext uri="{FF2B5EF4-FFF2-40B4-BE49-F238E27FC236}">
                <a16:creationId xmlns:a16="http://schemas.microsoft.com/office/drawing/2014/main" id="{29467BAA-E74F-ED4F-8D86-6EC289388837}"/>
              </a:ext>
            </a:extLst>
          </p:cNvPr>
          <p:cNvSpPr>
            <a:spLocks noGrp="1"/>
          </p:cNvSpPr>
          <p:nvPr/>
        </p:nvSpPr>
        <p:spPr>
          <a:xfrm>
            <a:off x="2842054" y="2370737"/>
            <a:ext cx="4039629" cy="39792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L" sz="1800" b="0" i="0" u="none" strike="noStrike" kern="0" cap="none" spc="0" normalizeH="0" baseline="0" noProof="0" dirty="0">
              <a:ln>
                <a:noFill/>
              </a:ln>
              <a:solidFill>
                <a:srgbClr val="4C6598">
                  <a:lumMod val="75000"/>
                </a:srgbClr>
              </a:solidFill>
              <a:effectLst/>
              <a:uLnTx/>
              <a:uFillTx/>
              <a:latin typeface="gobCL" pitchFamily="2" charset="77"/>
            </a:endParaRPr>
          </a:p>
        </p:txBody>
      </p:sp>
      <p:sp>
        <p:nvSpPr>
          <p:cNvPr id="17" name="Marcador de contenido 16">
            <a:extLst>
              <a:ext uri="{FF2B5EF4-FFF2-40B4-BE49-F238E27FC236}">
                <a16:creationId xmlns:a16="http://schemas.microsoft.com/office/drawing/2014/main" id="{75940E8F-842B-EE4A-96C1-55B93266E77E}"/>
              </a:ext>
            </a:extLst>
          </p:cNvPr>
          <p:cNvSpPr>
            <a:spLocks noGrp="1"/>
          </p:cNvSpPr>
          <p:nvPr>
            <p:ph idx="1"/>
          </p:nvPr>
        </p:nvSpPr>
        <p:spPr>
          <a:xfrm>
            <a:off x="838200" y="2197739"/>
            <a:ext cx="10515599" cy="3979223"/>
          </a:xfrm>
        </p:spPr>
        <p:txBody>
          <a:bodyPr vert="horz" lIns="91440" tIns="45720" rIns="91440" bIns="45720" rtlCol="0" anchor="t">
            <a:normAutofit/>
          </a:bodyPr>
          <a:lstStyle/>
          <a:p>
            <a:pPr marL="0" indent="0" algn="just">
              <a:buNone/>
            </a:pPr>
            <a:r>
              <a:rPr lang="es-CL" sz="2000" b="1" dirty="0">
                <a:solidFill>
                  <a:srgbClr val="1F4E79"/>
                </a:solidFill>
                <a:latin typeface="GOBCL-LIGHT" panose="02000603050000020004" pitchFamily="2" charset="77"/>
              </a:rPr>
              <a:t>Vacunación Influenza</a:t>
            </a:r>
          </a:p>
          <a:p>
            <a:pPr algn="just"/>
            <a:r>
              <a:rPr lang="es-CL" sz="2000" dirty="0">
                <a:solidFill>
                  <a:srgbClr val="1F4E79"/>
                </a:solidFill>
                <a:latin typeface="GOBCL-LIGHT" panose="02000603050000020004" pitchFamily="2" charset="77"/>
              </a:rPr>
              <a:t>Embarazadas, en cualquier semana de gestación.</a:t>
            </a:r>
          </a:p>
          <a:p>
            <a:pPr algn="just"/>
            <a:r>
              <a:rPr lang="es-CL" sz="2000" dirty="0">
                <a:solidFill>
                  <a:srgbClr val="1F4E79"/>
                </a:solidFill>
                <a:latin typeface="GOBCL-LIGHT" panose="02000603050000020004" pitchFamily="2" charset="77"/>
              </a:rPr>
              <a:t>Niños y niñas entre los 6 meses y hasta 5° básico.</a:t>
            </a:r>
          </a:p>
          <a:p>
            <a:pPr algn="just"/>
            <a:r>
              <a:rPr lang="es-CL" sz="2000" dirty="0">
                <a:solidFill>
                  <a:srgbClr val="1F4E79"/>
                </a:solidFill>
                <a:latin typeface="GOBCL-LIGHT" panose="02000603050000020004" pitchFamily="2" charset="77"/>
              </a:rPr>
              <a:t>Personas de 65 y más años.</a:t>
            </a:r>
          </a:p>
          <a:p>
            <a:pPr algn="just"/>
            <a:r>
              <a:rPr lang="es-CL" sz="2000" dirty="0">
                <a:solidFill>
                  <a:srgbClr val="1F4E79"/>
                </a:solidFill>
                <a:latin typeface="GOBCL-LIGHT" panose="02000603050000020004" pitchFamily="2" charset="77"/>
              </a:rPr>
              <a:t>Personas entre 11 y 64 años portadores de alguna enfermedad crónica.</a:t>
            </a:r>
          </a:p>
          <a:p>
            <a:pPr algn="just"/>
            <a:endParaRPr lang="es-CL" sz="2000" dirty="0">
              <a:solidFill>
                <a:srgbClr val="1F4E79"/>
              </a:solidFill>
              <a:latin typeface="GOBCL-LIGHT" panose="02000603050000020004" pitchFamily="2" charset="77"/>
            </a:endParaRPr>
          </a:p>
          <a:p>
            <a:pPr marL="0" indent="0" algn="just">
              <a:buNone/>
            </a:pPr>
            <a:r>
              <a:rPr lang="es-CL" sz="2000" b="1" dirty="0">
                <a:solidFill>
                  <a:srgbClr val="1F4E79"/>
                </a:solidFill>
                <a:latin typeface="GOBCL-LIGHT"/>
              </a:rPr>
              <a:t>Vacunación Covid-19</a:t>
            </a:r>
          </a:p>
          <a:p>
            <a:pPr marL="0" indent="0" algn="just">
              <a:buNone/>
            </a:pPr>
            <a:r>
              <a:rPr lang="es-CL" sz="2000" dirty="0">
                <a:solidFill>
                  <a:srgbClr val="1F4E79"/>
                </a:solidFill>
                <a:latin typeface="GOBCL-LIGHT"/>
              </a:rPr>
              <a:t>Todos los niños y niñas desde los 3 años, se espera que inicie vacunación desde los 6 meses.</a:t>
            </a:r>
          </a:p>
        </p:txBody>
      </p:sp>
      <p:pic>
        <p:nvPicPr>
          <p:cNvPr id="18" name="Marcador de contenido 9">
            <a:extLst>
              <a:ext uri="{FF2B5EF4-FFF2-40B4-BE49-F238E27FC236}">
                <a16:creationId xmlns:a16="http://schemas.microsoft.com/office/drawing/2014/main" id="{5BE24E5C-3882-4D47-95CE-406680979F5E}"/>
              </a:ext>
            </a:extLst>
          </p:cNvPr>
          <p:cNvPicPr>
            <a:picLocks noChangeAspect="1"/>
          </p:cNvPicPr>
          <p:nvPr/>
        </p:nvPicPr>
        <p:blipFill>
          <a:blip r:embed="rId3"/>
          <a:stretch>
            <a:fillRect/>
          </a:stretch>
        </p:blipFill>
        <p:spPr>
          <a:xfrm>
            <a:off x="838200" y="1748864"/>
            <a:ext cx="744773" cy="199913"/>
          </a:xfrm>
          <a:prstGeom prst="rect">
            <a:avLst/>
          </a:prstGeom>
        </p:spPr>
      </p:pic>
    </p:spTree>
    <p:extLst>
      <p:ext uri="{BB962C8B-B14F-4D97-AF65-F5344CB8AC3E}">
        <p14:creationId xmlns:p14="http://schemas.microsoft.com/office/powerpoint/2010/main" val="319580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4">
            <a:extLst>
              <a:ext uri="{FF2B5EF4-FFF2-40B4-BE49-F238E27FC236}">
                <a16:creationId xmlns:a16="http://schemas.microsoft.com/office/drawing/2014/main" id="{48F50B0B-2DD7-9447-A6E4-49F585684F79}"/>
              </a:ext>
            </a:extLst>
          </p:cNvPr>
          <p:cNvSpPr>
            <a:spLocks noGrp="1"/>
          </p:cNvSpPr>
          <p:nvPr>
            <p:ph type="title"/>
          </p:nvPr>
        </p:nvSpPr>
        <p:spPr>
          <a:xfrm>
            <a:off x="838199" y="494583"/>
            <a:ext cx="10515600" cy="771679"/>
          </a:xfrm>
        </p:spPr>
        <p:txBody>
          <a:bodyPr>
            <a:normAutofit/>
          </a:bodyPr>
          <a:lstStyle/>
          <a:p>
            <a:r>
              <a:rPr lang="es-ES" sz="4800" b="1" dirty="0">
                <a:solidFill>
                  <a:schemeClr val="accent5">
                    <a:lumMod val="50000"/>
                  </a:schemeClr>
                </a:solidFill>
                <a:latin typeface="Museo Slab 900" panose="02000000000000000000" pitchFamily="2" charset="77"/>
              </a:rPr>
              <a:t>Sistema de vigilancia epidemiológica</a:t>
            </a:r>
            <a:endParaRPr lang="es-CL" sz="4800" b="1" dirty="0">
              <a:solidFill>
                <a:schemeClr val="accent5">
                  <a:lumMod val="50000"/>
                </a:schemeClr>
              </a:solidFill>
              <a:latin typeface="Museo Slab 900" panose="02000000000000000000" pitchFamily="2" charset="77"/>
            </a:endParaRPr>
          </a:p>
        </p:txBody>
      </p:sp>
      <p:sp>
        <p:nvSpPr>
          <p:cNvPr id="17" name="Marcador de contenido 16">
            <a:extLst>
              <a:ext uri="{FF2B5EF4-FFF2-40B4-BE49-F238E27FC236}">
                <a16:creationId xmlns:a16="http://schemas.microsoft.com/office/drawing/2014/main" id="{75940E8F-842B-EE4A-96C1-55B93266E77E}"/>
              </a:ext>
            </a:extLst>
          </p:cNvPr>
          <p:cNvSpPr>
            <a:spLocks noGrp="1"/>
          </p:cNvSpPr>
          <p:nvPr>
            <p:ph idx="1"/>
          </p:nvPr>
        </p:nvSpPr>
        <p:spPr>
          <a:xfrm>
            <a:off x="838199" y="1888816"/>
            <a:ext cx="10515599" cy="3380940"/>
          </a:xfrm>
        </p:spPr>
        <p:txBody>
          <a:bodyPr vert="horz" lIns="91440" tIns="45720" rIns="91440" bIns="45720" rtlCol="0" anchor="t">
            <a:normAutofit/>
          </a:bodyPr>
          <a:lstStyle/>
          <a:p>
            <a:pPr marL="0" indent="0" algn="just">
              <a:buNone/>
            </a:pPr>
            <a:r>
              <a:rPr lang="es-CL" sz="1600" dirty="0">
                <a:solidFill>
                  <a:srgbClr val="1F4E79"/>
                </a:solidFill>
                <a:latin typeface="GOBCL-LIGHT"/>
              </a:rPr>
              <a:t>El objetivo de la vigilancia del virus influenza y otros virus respiratorios es conocer oportunamente la circulación de estos virus y caracterizar la propagación de las variantes antigénicas. </a:t>
            </a:r>
            <a:endParaRPr lang="es-ES" dirty="0">
              <a:solidFill>
                <a:srgbClr val="000000"/>
              </a:solidFill>
              <a:latin typeface="GOBCL-LIGHT"/>
            </a:endParaRPr>
          </a:p>
          <a:p>
            <a:pPr marL="0" indent="0" algn="just">
              <a:buNone/>
            </a:pPr>
            <a:r>
              <a:rPr lang="es-CL" sz="1600" dirty="0">
                <a:solidFill>
                  <a:srgbClr val="1F4E79"/>
                </a:solidFill>
                <a:latin typeface="GOBCL-LIGHT"/>
              </a:rPr>
              <a:t>Esta vigilancia considera entre sus componentes:</a:t>
            </a:r>
            <a:endParaRPr lang="es-CL" dirty="0">
              <a:latin typeface="GOBCL-LIGHT"/>
            </a:endParaRPr>
          </a:p>
          <a:p>
            <a:pPr algn="just"/>
            <a:r>
              <a:rPr lang="es-CL" sz="1600" dirty="0">
                <a:solidFill>
                  <a:srgbClr val="1F4E79"/>
                </a:solidFill>
                <a:latin typeface="GOBCL-LIGHT"/>
              </a:rPr>
              <a:t>Vigilancia centinela de Enfermedad Tipo Influenza (ETI): Se realiza en centros centinela de APS distribuidos en las 16 regiones del país para la vigilancia de morbilidad. En 21 de estos centros centinelas se realiza diagnóstico etiológico de virus respiratorios por PCR.</a:t>
            </a:r>
          </a:p>
          <a:p>
            <a:pPr algn="just"/>
            <a:r>
              <a:rPr lang="es-CL" sz="1600" dirty="0">
                <a:solidFill>
                  <a:srgbClr val="1F4E79"/>
                </a:solidFill>
                <a:latin typeface="GOBCL-LIGHT" panose="02000603050000020004" pitchFamily="2" charset="77"/>
              </a:rPr>
              <a:t>Monitoreo de consultas diarias de causa respiratoria de adultos y niños en servicios de urgencia ambulatorios y hospitalarios de todo el país (SNSS): Permite identificar el inicio del aumento estacional de casos de IRA altas y bajas, incluidas las ETI.</a:t>
            </a:r>
          </a:p>
          <a:p>
            <a:pPr marL="0" indent="0" algn="just">
              <a:buNone/>
            </a:pPr>
            <a:endParaRPr lang="es-CL" sz="1600" dirty="0">
              <a:solidFill>
                <a:srgbClr val="1F4E79"/>
              </a:solidFill>
              <a:latin typeface="GOBCL-LIGHT" panose="02000603050000020004" pitchFamily="2" charset="77"/>
            </a:endParaRPr>
          </a:p>
        </p:txBody>
      </p:sp>
      <p:pic>
        <p:nvPicPr>
          <p:cNvPr id="18" name="Marcador de contenido 9">
            <a:extLst>
              <a:ext uri="{FF2B5EF4-FFF2-40B4-BE49-F238E27FC236}">
                <a16:creationId xmlns:a16="http://schemas.microsoft.com/office/drawing/2014/main" id="{5BE24E5C-3882-4D47-95CE-406680979F5E}"/>
              </a:ext>
            </a:extLst>
          </p:cNvPr>
          <p:cNvPicPr>
            <a:picLocks noChangeAspect="1"/>
          </p:cNvPicPr>
          <p:nvPr/>
        </p:nvPicPr>
        <p:blipFill>
          <a:blip r:embed="rId3"/>
          <a:stretch>
            <a:fillRect/>
          </a:stretch>
        </p:blipFill>
        <p:spPr>
          <a:xfrm>
            <a:off x="838199" y="1389452"/>
            <a:ext cx="744773" cy="199913"/>
          </a:xfrm>
          <a:prstGeom prst="rect">
            <a:avLst/>
          </a:prstGeom>
        </p:spPr>
      </p:pic>
      <p:pic>
        <p:nvPicPr>
          <p:cNvPr id="2" name="Picture 2">
            <a:extLst>
              <a:ext uri="{FF2B5EF4-FFF2-40B4-BE49-F238E27FC236}">
                <a16:creationId xmlns:a16="http://schemas.microsoft.com/office/drawing/2014/main" id="{BA7C13A0-5E86-644B-75E1-4EDA283A1C1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407" t="69092" r="8103" b="20179"/>
          <a:stretch/>
        </p:blipFill>
        <p:spPr bwMode="auto">
          <a:xfrm>
            <a:off x="2095459" y="4690743"/>
            <a:ext cx="8087341" cy="1413881"/>
          </a:xfrm>
          <a:prstGeom prst="rect">
            <a:avLst/>
          </a:prstGeom>
          <a:noFill/>
          <a:extLst>
            <a:ext uri="{909E8E84-426E-40DD-AFC4-6F175D3DCCD1}">
              <a14:hiddenFill xmlns:a14="http://schemas.microsoft.com/office/drawing/2010/main">
                <a:solidFill>
                  <a:srgbClr val="FFFFFF"/>
                </a:solidFill>
              </a14:hiddenFill>
            </a:ext>
          </a:extLst>
        </p:spPr>
      </p:pic>
      <p:sp>
        <p:nvSpPr>
          <p:cNvPr id="3" name="Elipse 2">
            <a:extLst>
              <a:ext uri="{FF2B5EF4-FFF2-40B4-BE49-F238E27FC236}">
                <a16:creationId xmlns:a16="http://schemas.microsoft.com/office/drawing/2014/main" id="{488440C6-812F-0361-D191-18019FB59F22}"/>
              </a:ext>
            </a:extLst>
          </p:cNvPr>
          <p:cNvSpPr/>
          <p:nvPr/>
        </p:nvSpPr>
        <p:spPr>
          <a:xfrm>
            <a:off x="1931809" y="5010963"/>
            <a:ext cx="2762104" cy="70054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1959422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4">
            <a:extLst>
              <a:ext uri="{FF2B5EF4-FFF2-40B4-BE49-F238E27FC236}">
                <a16:creationId xmlns:a16="http://schemas.microsoft.com/office/drawing/2014/main" id="{48F50B0B-2DD7-9447-A6E4-49F585684F79}"/>
              </a:ext>
            </a:extLst>
          </p:cNvPr>
          <p:cNvSpPr>
            <a:spLocks noGrp="1"/>
          </p:cNvSpPr>
          <p:nvPr>
            <p:ph type="title"/>
          </p:nvPr>
        </p:nvSpPr>
        <p:spPr>
          <a:xfrm>
            <a:off x="838199" y="494583"/>
            <a:ext cx="10515600" cy="771679"/>
          </a:xfrm>
        </p:spPr>
        <p:txBody>
          <a:bodyPr>
            <a:normAutofit/>
          </a:bodyPr>
          <a:lstStyle/>
          <a:p>
            <a:r>
              <a:rPr lang="es-ES" sz="4800" b="1" dirty="0">
                <a:solidFill>
                  <a:schemeClr val="accent5">
                    <a:lumMod val="50000"/>
                  </a:schemeClr>
                </a:solidFill>
                <a:latin typeface="Museo Slab 900" panose="02000000000000000000" pitchFamily="2" charset="77"/>
              </a:rPr>
              <a:t>Sistema de vigilancia epidemiológica</a:t>
            </a:r>
            <a:endParaRPr lang="es-CL" sz="4800" b="1" dirty="0">
              <a:solidFill>
                <a:schemeClr val="accent5">
                  <a:lumMod val="50000"/>
                </a:schemeClr>
              </a:solidFill>
              <a:latin typeface="Museo Slab 900" panose="02000000000000000000" pitchFamily="2" charset="77"/>
            </a:endParaRPr>
          </a:p>
        </p:txBody>
      </p:sp>
      <p:sp>
        <p:nvSpPr>
          <p:cNvPr id="17" name="Marcador de contenido 16">
            <a:extLst>
              <a:ext uri="{FF2B5EF4-FFF2-40B4-BE49-F238E27FC236}">
                <a16:creationId xmlns:a16="http://schemas.microsoft.com/office/drawing/2014/main" id="{75940E8F-842B-EE4A-96C1-55B93266E77E}"/>
              </a:ext>
            </a:extLst>
          </p:cNvPr>
          <p:cNvSpPr>
            <a:spLocks noGrp="1"/>
          </p:cNvSpPr>
          <p:nvPr>
            <p:ph idx="1"/>
          </p:nvPr>
        </p:nvSpPr>
        <p:spPr>
          <a:xfrm>
            <a:off x="838199" y="1773797"/>
            <a:ext cx="10515599" cy="3380940"/>
          </a:xfrm>
        </p:spPr>
        <p:txBody>
          <a:bodyPr vert="horz" lIns="91440" tIns="45720" rIns="91440" bIns="45720" rtlCol="0" anchor="t">
            <a:normAutofit/>
          </a:bodyPr>
          <a:lstStyle/>
          <a:p>
            <a:pPr marL="0" indent="0" algn="just">
              <a:buNone/>
            </a:pPr>
            <a:r>
              <a:rPr lang="es-CL" sz="2400" b="1" dirty="0">
                <a:solidFill>
                  <a:srgbClr val="1F4E79"/>
                </a:solidFill>
                <a:latin typeface="GOBCL-LIGHT"/>
              </a:rPr>
              <a:t>Centros centinela ÑUBLE</a:t>
            </a:r>
            <a:endParaRPr lang="es-CL" sz="2400" b="1" dirty="0">
              <a:solidFill>
                <a:srgbClr val="1F4E79"/>
              </a:solidFill>
              <a:latin typeface="GOBCL-LIGHT" panose="02000603050000020004" pitchFamily="2" charset="77"/>
            </a:endParaRPr>
          </a:p>
          <a:p>
            <a:pPr marL="285750" indent="-285750" algn="just"/>
            <a:r>
              <a:rPr lang="es-CL" sz="1800" dirty="0">
                <a:solidFill>
                  <a:srgbClr val="1F4E79"/>
                </a:solidFill>
                <a:latin typeface="GOBCL-LIGHT"/>
              </a:rPr>
              <a:t>Centinela ETI morbilidad: </a:t>
            </a:r>
            <a:r>
              <a:rPr lang="es-CL" sz="1800" b="1" dirty="0" err="1">
                <a:solidFill>
                  <a:srgbClr val="1F4E79"/>
                </a:solidFill>
                <a:latin typeface="GOBCL-LIGHT"/>
              </a:rPr>
              <a:t>Cesfam</a:t>
            </a:r>
            <a:r>
              <a:rPr lang="es-CL" sz="1800" b="1" dirty="0">
                <a:solidFill>
                  <a:srgbClr val="1F4E79"/>
                </a:solidFill>
                <a:latin typeface="GOBCL-LIGHT"/>
              </a:rPr>
              <a:t> Teresa </a:t>
            </a:r>
            <a:r>
              <a:rPr lang="es-CL" sz="1800" b="1" dirty="0" err="1">
                <a:solidFill>
                  <a:srgbClr val="1F4E79"/>
                </a:solidFill>
                <a:latin typeface="GOBCL-LIGHT"/>
              </a:rPr>
              <a:t>Baldecchi</a:t>
            </a:r>
            <a:r>
              <a:rPr lang="es-CL" sz="1800" b="1" dirty="0">
                <a:solidFill>
                  <a:srgbClr val="1F4E79"/>
                </a:solidFill>
                <a:latin typeface="GOBCL-LIGHT"/>
              </a:rPr>
              <a:t> (San Carlos).</a:t>
            </a:r>
            <a:endParaRPr lang="es-CL" sz="1800" b="1">
              <a:solidFill>
                <a:srgbClr val="1F4E79"/>
              </a:solidFill>
              <a:latin typeface="GOBCL-LIGHT" panose="02000603050000020004" pitchFamily="2" charset="77"/>
            </a:endParaRPr>
          </a:p>
          <a:p>
            <a:pPr marL="285750" indent="-285750" algn="just"/>
            <a:r>
              <a:rPr lang="es-CL" sz="1800" dirty="0" err="1">
                <a:solidFill>
                  <a:srgbClr val="1F4E79"/>
                </a:solidFill>
                <a:latin typeface="GOBCL-LIGHT"/>
              </a:rPr>
              <a:t>Viglancia</a:t>
            </a:r>
            <a:r>
              <a:rPr lang="es-CL" sz="1800" dirty="0">
                <a:solidFill>
                  <a:srgbClr val="1F4E79"/>
                </a:solidFill>
                <a:latin typeface="GOBCL-LIGHT"/>
              </a:rPr>
              <a:t> Influenza y otros virus: </a:t>
            </a:r>
            <a:r>
              <a:rPr lang="es-CL" sz="1800" b="1" dirty="0">
                <a:solidFill>
                  <a:srgbClr val="1F4E79"/>
                </a:solidFill>
                <a:latin typeface="GOBCL-LIGHT"/>
              </a:rPr>
              <a:t>Hospital Clínica Herminda Martin (Chillán)</a:t>
            </a:r>
            <a:endParaRPr lang="es-CL" sz="1800" b="1" dirty="0">
              <a:solidFill>
                <a:srgbClr val="1F4E79"/>
              </a:solidFill>
              <a:latin typeface="GOBCL-LIGHT" panose="02000603050000020004" pitchFamily="2" charset="77"/>
            </a:endParaRPr>
          </a:p>
          <a:p>
            <a:pPr marL="0" indent="0" algn="just">
              <a:buNone/>
            </a:pPr>
            <a:endParaRPr lang="es-CL" sz="1800" b="1" dirty="0">
              <a:solidFill>
                <a:srgbClr val="1F4E79"/>
              </a:solidFill>
              <a:latin typeface="GOBCL-LIGHT" panose="02000603050000020004" pitchFamily="2" charset="77"/>
            </a:endParaRPr>
          </a:p>
        </p:txBody>
      </p:sp>
      <p:pic>
        <p:nvPicPr>
          <p:cNvPr id="18" name="Marcador de contenido 9">
            <a:extLst>
              <a:ext uri="{FF2B5EF4-FFF2-40B4-BE49-F238E27FC236}">
                <a16:creationId xmlns:a16="http://schemas.microsoft.com/office/drawing/2014/main" id="{5BE24E5C-3882-4D47-95CE-406680979F5E}"/>
              </a:ext>
            </a:extLst>
          </p:cNvPr>
          <p:cNvPicPr>
            <a:picLocks noChangeAspect="1"/>
          </p:cNvPicPr>
          <p:nvPr/>
        </p:nvPicPr>
        <p:blipFill>
          <a:blip r:embed="rId3"/>
          <a:stretch>
            <a:fillRect/>
          </a:stretch>
        </p:blipFill>
        <p:spPr>
          <a:xfrm>
            <a:off x="838199" y="1389452"/>
            <a:ext cx="744773" cy="199913"/>
          </a:xfrm>
          <a:prstGeom prst="rect">
            <a:avLst/>
          </a:prstGeom>
        </p:spPr>
      </p:pic>
    </p:spTree>
    <p:extLst>
      <p:ext uri="{BB962C8B-B14F-4D97-AF65-F5344CB8AC3E}">
        <p14:creationId xmlns:p14="http://schemas.microsoft.com/office/powerpoint/2010/main" val="32881256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4">
            <a:extLst>
              <a:ext uri="{FF2B5EF4-FFF2-40B4-BE49-F238E27FC236}">
                <a16:creationId xmlns:a16="http://schemas.microsoft.com/office/drawing/2014/main" id="{48F50B0B-2DD7-9447-A6E4-49F585684F79}"/>
              </a:ext>
            </a:extLst>
          </p:cNvPr>
          <p:cNvSpPr>
            <a:spLocks noGrp="1"/>
          </p:cNvSpPr>
          <p:nvPr>
            <p:ph type="title"/>
          </p:nvPr>
        </p:nvSpPr>
        <p:spPr>
          <a:xfrm>
            <a:off x="838199" y="489184"/>
            <a:ext cx="10515600" cy="1339071"/>
          </a:xfrm>
        </p:spPr>
        <p:txBody>
          <a:bodyPr>
            <a:normAutofit/>
          </a:bodyPr>
          <a:lstStyle/>
          <a:p>
            <a:r>
              <a:rPr lang="es-CL" sz="4800" b="1" dirty="0">
                <a:solidFill>
                  <a:schemeClr val="accent5">
                    <a:lumMod val="50000"/>
                  </a:schemeClr>
                </a:solidFill>
                <a:latin typeface="Museo Slab 900" panose="02000000000000000000" pitchFamily="2" charset="77"/>
              </a:rPr>
              <a:t>Flujograma de notificación oportuna </a:t>
            </a:r>
          </a:p>
        </p:txBody>
      </p:sp>
      <p:pic>
        <p:nvPicPr>
          <p:cNvPr id="18" name="Marcador de contenido 9">
            <a:extLst>
              <a:ext uri="{FF2B5EF4-FFF2-40B4-BE49-F238E27FC236}">
                <a16:creationId xmlns:a16="http://schemas.microsoft.com/office/drawing/2014/main" id="{5BE24E5C-3882-4D47-95CE-406680979F5E}"/>
              </a:ext>
            </a:extLst>
          </p:cNvPr>
          <p:cNvPicPr>
            <a:picLocks noChangeAspect="1"/>
          </p:cNvPicPr>
          <p:nvPr/>
        </p:nvPicPr>
        <p:blipFill>
          <a:blip r:embed="rId3"/>
          <a:stretch>
            <a:fillRect/>
          </a:stretch>
        </p:blipFill>
        <p:spPr>
          <a:xfrm>
            <a:off x="838201" y="1935771"/>
            <a:ext cx="570833" cy="151484"/>
          </a:xfrm>
          <a:prstGeom prst="rect">
            <a:avLst/>
          </a:prstGeom>
        </p:spPr>
      </p:pic>
      <p:sp>
        <p:nvSpPr>
          <p:cNvPr id="7" name="Rectángulo: esquinas redondeadas 6">
            <a:extLst>
              <a:ext uri="{FF2B5EF4-FFF2-40B4-BE49-F238E27FC236}">
                <a16:creationId xmlns:a16="http://schemas.microsoft.com/office/drawing/2014/main" id="{56AFB058-A206-0B67-1951-D66AA2E021DF}"/>
              </a:ext>
            </a:extLst>
          </p:cNvPr>
          <p:cNvSpPr/>
          <p:nvPr/>
        </p:nvSpPr>
        <p:spPr>
          <a:xfrm>
            <a:off x="916140" y="2852254"/>
            <a:ext cx="1307613" cy="68947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CL" sz="1400" dirty="0"/>
              <a:t>Presentación de síntomas</a:t>
            </a:r>
          </a:p>
        </p:txBody>
      </p:sp>
      <p:sp>
        <p:nvSpPr>
          <p:cNvPr id="8" name="Rectángulo: esquinas redondeadas 7">
            <a:extLst>
              <a:ext uri="{FF2B5EF4-FFF2-40B4-BE49-F238E27FC236}">
                <a16:creationId xmlns:a16="http://schemas.microsoft.com/office/drawing/2014/main" id="{69EF6EE9-B0DB-B696-7C49-88B2D5AC65A5}"/>
              </a:ext>
            </a:extLst>
          </p:cNvPr>
          <p:cNvSpPr/>
          <p:nvPr/>
        </p:nvSpPr>
        <p:spPr>
          <a:xfrm>
            <a:off x="2657226" y="2850963"/>
            <a:ext cx="1307613" cy="68947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CL" sz="1400" dirty="0"/>
              <a:t>Atención de salud</a:t>
            </a:r>
          </a:p>
        </p:txBody>
      </p:sp>
      <p:sp>
        <p:nvSpPr>
          <p:cNvPr id="9" name="Rectángulo: esquinas redondeadas 8">
            <a:extLst>
              <a:ext uri="{FF2B5EF4-FFF2-40B4-BE49-F238E27FC236}">
                <a16:creationId xmlns:a16="http://schemas.microsoft.com/office/drawing/2014/main" id="{84C394AB-B6AE-9A65-4A4A-313A8217CD64}"/>
              </a:ext>
            </a:extLst>
          </p:cNvPr>
          <p:cNvSpPr/>
          <p:nvPr/>
        </p:nvSpPr>
        <p:spPr>
          <a:xfrm>
            <a:off x="4412691" y="2850963"/>
            <a:ext cx="1307613" cy="68947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CL" sz="1400" dirty="0"/>
              <a:t>Diagnóstico médico</a:t>
            </a:r>
          </a:p>
        </p:txBody>
      </p:sp>
      <p:sp>
        <p:nvSpPr>
          <p:cNvPr id="10" name="Rectángulo: esquinas redondeadas 9">
            <a:extLst>
              <a:ext uri="{FF2B5EF4-FFF2-40B4-BE49-F238E27FC236}">
                <a16:creationId xmlns:a16="http://schemas.microsoft.com/office/drawing/2014/main" id="{15433C4F-3D75-2087-1D57-7FED1A08AE4B}"/>
              </a:ext>
            </a:extLst>
          </p:cNvPr>
          <p:cNvSpPr/>
          <p:nvPr/>
        </p:nvSpPr>
        <p:spPr>
          <a:xfrm>
            <a:off x="6255221" y="1928554"/>
            <a:ext cx="1389497" cy="1133739"/>
          </a:xfrm>
          <a:prstGeom prst="roundRect">
            <a:avLst/>
          </a:prstGeom>
        </p:spPr>
        <p:style>
          <a:lnRef idx="0">
            <a:schemeClr val="accent6"/>
          </a:lnRef>
          <a:fillRef idx="3">
            <a:schemeClr val="accent6"/>
          </a:fillRef>
          <a:effectRef idx="3">
            <a:schemeClr val="accent6"/>
          </a:effectRef>
          <a:fontRef idx="minor">
            <a:schemeClr val="lt1"/>
          </a:fontRef>
        </p:style>
        <p:txBody>
          <a:bodyPr lIns="91440" tIns="45720" rIns="91440" bIns="45720" rtlCol="0" anchor="ctr"/>
          <a:lstStyle/>
          <a:p>
            <a:pPr algn="ctr"/>
            <a:r>
              <a:rPr lang="es-CL" sz="1400" dirty="0"/>
              <a:t>Aviso inmediato por médico (correo electrónico) </a:t>
            </a:r>
          </a:p>
        </p:txBody>
      </p:sp>
      <p:sp>
        <p:nvSpPr>
          <p:cNvPr id="11" name="Rectángulo: esquinas redondeadas 10">
            <a:extLst>
              <a:ext uri="{FF2B5EF4-FFF2-40B4-BE49-F238E27FC236}">
                <a16:creationId xmlns:a16="http://schemas.microsoft.com/office/drawing/2014/main" id="{ABC84C66-32DB-F750-E051-6DF3E80C9DF0}"/>
              </a:ext>
            </a:extLst>
          </p:cNvPr>
          <p:cNvSpPr/>
          <p:nvPr/>
        </p:nvSpPr>
        <p:spPr>
          <a:xfrm>
            <a:off x="6254492" y="3652352"/>
            <a:ext cx="1443359" cy="1413242"/>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CL" sz="1400" dirty="0"/>
              <a:t>Notificación semanal por encargado de epidemiología</a:t>
            </a:r>
          </a:p>
        </p:txBody>
      </p:sp>
      <p:sp>
        <p:nvSpPr>
          <p:cNvPr id="13" name="Rectángulo: esquinas redondeadas 12">
            <a:extLst>
              <a:ext uri="{FF2B5EF4-FFF2-40B4-BE49-F238E27FC236}">
                <a16:creationId xmlns:a16="http://schemas.microsoft.com/office/drawing/2014/main" id="{65CB8ED0-F5B7-B9FE-5D9B-78CBDBFB9706}"/>
              </a:ext>
            </a:extLst>
          </p:cNvPr>
          <p:cNvSpPr/>
          <p:nvPr/>
        </p:nvSpPr>
        <p:spPr>
          <a:xfrm>
            <a:off x="8124238" y="2873441"/>
            <a:ext cx="1307613" cy="68947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CL" sz="1400" dirty="0"/>
              <a:t>SEREMI de Salud</a:t>
            </a:r>
          </a:p>
        </p:txBody>
      </p:sp>
      <p:sp>
        <p:nvSpPr>
          <p:cNvPr id="14" name="Rectángulo: esquinas redondeadas 13">
            <a:extLst>
              <a:ext uri="{FF2B5EF4-FFF2-40B4-BE49-F238E27FC236}">
                <a16:creationId xmlns:a16="http://schemas.microsoft.com/office/drawing/2014/main" id="{67B80E01-4CCA-15FB-1942-E7E6F9E34DA8}"/>
              </a:ext>
            </a:extLst>
          </p:cNvPr>
          <p:cNvSpPr/>
          <p:nvPr/>
        </p:nvSpPr>
        <p:spPr>
          <a:xfrm>
            <a:off x="9951588" y="2879717"/>
            <a:ext cx="1307613" cy="689474"/>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CL" sz="1400" dirty="0"/>
              <a:t>MINSAL</a:t>
            </a:r>
          </a:p>
        </p:txBody>
      </p:sp>
      <p:sp>
        <p:nvSpPr>
          <p:cNvPr id="16" name="Flecha: a la derecha 15">
            <a:extLst>
              <a:ext uri="{FF2B5EF4-FFF2-40B4-BE49-F238E27FC236}">
                <a16:creationId xmlns:a16="http://schemas.microsoft.com/office/drawing/2014/main" id="{FE2EE70A-1191-EF52-8363-2D8A6E919D29}"/>
              </a:ext>
            </a:extLst>
          </p:cNvPr>
          <p:cNvSpPr/>
          <p:nvPr/>
        </p:nvSpPr>
        <p:spPr>
          <a:xfrm>
            <a:off x="2320746" y="3069567"/>
            <a:ext cx="242330" cy="253707"/>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CL" sz="1400"/>
          </a:p>
        </p:txBody>
      </p:sp>
      <p:sp>
        <p:nvSpPr>
          <p:cNvPr id="19" name="Flecha: a la derecha 18">
            <a:extLst>
              <a:ext uri="{FF2B5EF4-FFF2-40B4-BE49-F238E27FC236}">
                <a16:creationId xmlns:a16="http://schemas.microsoft.com/office/drawing/2014/main" id="{0508FFBF-1F27-7080-9A72-18177AFC9FC1}"/>
              </a:ext>
            </a:extLst>
          </p:cNvPr>
          <p:cNvSpPr/>
          <p:nvPr/>
        </p:nvSpPr>
        <p:spPr>
          <a:xfrm>
            <a:off x="4069351" y="3098512"/>
            <a:ext cx="242330" cy="253707"/>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CL" sz="1400"/>
          </a:p>
        </p:txBody>
      </p:sp>
      <p:sp>
        <p:nvSpPr>
          <p:cNvPr id="20" name="Flecha: a la derecha 19">
            <a:extLst>
              <a:ext uri="{FF2B5EF4-FFF2-40B4-BE49-F238E27FC236}">
                <a16:creationId xmlns:a16="http://schemas.microsoft.com/office/drawing/2014/main" id="{48711E97-3A8D-4AFE-F0AF-1747EB6130A0}"/>
              </a:ext>
            </a:extLst>
          </p:cNvPr>
          <p:cNvSpPr/>
          <p:nvPr/>
        </p:nvSpPr>
        <p:spPr>
          <a:xfrm>
            <a:off x="9599309" y="3127266"/>
            <a:ext cx="242330" cy="253707"/>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CL" sz="1400"/>
          </a:p>
        </p:txBody>
      </p:sp>
      <p:sp>
        <p:nvSpPr>
          <p:cNvPr id="21" name="Flecha: a la derecha 20">
            <a:extLst>
              <a:ext uri="{FF2B5EF4-FFF2-40B4-BE49-F238E27FC236}">
                <a16:creationId xmlns:a16="http://schemas.microsoft.com/office/drawing/2014/main" id="{65AC0950-9E6F-3549-6026-DF5F2F2B5BED}"/>
              </a:ext>
            </a:extLst>
          </p:cNvPr>
          <p:cNvSpPr/>
          <p:nvPr/>
        </p:nvSpPr>
        <p:spPr>
          <a:xfrm rot="19699738">
            <a:off x="5883881" y="2645873"/>
            <a:ext cx="242330" cy="253707"/>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CL" sz="1400"/>
          </a:p>
        </p:txBody>
      </p:sp>
      <p:sp>
        <p:nvSpPr>
          <p:cNvPr id="22" name="Flecha: a la derecha 21">
            <a:extLst>
              <a:ext uri="{FF2B5EF4-FFF2-40B4-BE49-F238E27FC236}">
                <a16:creationId xmlns:a16="http://schemas.microsoft.com/office/drawing/2014/main" id="{B3E31A86-66B8-60B1-EC34-CF0D7E5758B1}"/>
              </a:ext>
            </a:extLst>
          </p:cNvPr>
          <p:cNvSpPr/>
          <p:nvPr/>
        </p:nvSpPr>
        <p:spPr>
          <a:xfrm rot="2308367">
            <a:off x="5885103" y="3449812"/>
            <a:ext cx="242330" cy="253707"/>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CL" sz="1400"/>
          </a:p>
        </p:txBody>
      </p:sp>
      <p:sp>
        <p:nvSpPr>
          <p:cNvPr id="23" name="Flecha: a la derecha 22">
            <a:extLst>
              <a:ext uri="{FF2B5EF4-FFF2-40B4-BE49-F238E27FC236}">
                <a16:creationId xmlns:a16="http://schemas.microsoft.com/office/drawing/2014/main" id="{0CC1E73F-E09F-09B6-CEC9-17DF5D88CC4E}"/>
              </a:ext>
            </a:extLst>
          </p:cNvPr>
          <p:cNvSpPr/>
          <p:nvPr/>
        </p:nvSpPr>
        <p:spPr>
          <a:xfrm rot="19699738">
            <a:off x="7826381" y="3627491"/>
            <a:ext cx="242330" cy="253707"/>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CL" sz="1400"/>
          </a:p>
        </p:txBody>
      </p:sp>
      <p:sp>
        <p:nvSpPr>
          <p:cNvPr id="24" name="Flecha: a la derecha 23">
            <a:extLst>
              <a:ext uri="{FF2B5EF4-FFF2-40B4-BE49-F238E27FC236}">
                <a16:creationId xmlns:a16="http://schemas.microsoft.com/office/drawing/2014/main" id="{8B06B796-4F7C-218A-BEB5-8249EFBE7861}"/>
              </a:ext>
            </a:extLst>
          </p:cNvPr>
          <p:cNvSpPr/>
          <p:nvPr/>
        </p:nvSpPr>
        <p:spPr>
          <a:xfrm rot="2308367">
            <a:off x="7828124" y="2642443"/>
            <a:ext cx="242330" cy="253707"/>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CL" sz="1400"/>
          </a:p>
        </p:txBody>
      </p:sp>
      <p:sp>
        <p:nvSpPr>
          <p:cNvPr id="25" name="Rectángulo 24">
            <a:extLst>
              <a:ext uri="{FF2B5EF4-FFF2-40B4-BE49-F238E27FC236}">
                <a16:creationId xmlns:a16="http://schemas.microsoft.com/office/drawing/2014/main" id="{EF60FE3C-F9C8-42A8-FDAD-B3D21D60A2F5}"/>
              </a:ext>
            </a:extLst>
          </p:cNvPr>
          <p:cNvSpPr/>
          <p:nvPr/>
        </p:nvSpPr>
        <p:spPr>
          <a:xfrm>
            <a:off x="1772729" y="5840286"/>
            <a:ext cx="8630554" cy="41472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CL" sz="1600" dirty="0"/>
              <a:t>En el caso del Covid-19, la notificación debe ser inmediata en </a:t>
            </a:r>
            <a:r>
              <a:rPr lang="es-CL" sz="1600" dirty="0" err="1"/>
              <a:t>Epivigila</a:t>
            </a:r>
            <a:r>
              <a:rPr lang="es-CL" sz="1600" dirty="0"/>
              <a:t> por el profesional de salud.</a:t>
            </a:r>
          </a:p>
        </p:txBody>
      </p:sp>
      <p:sp>
        <p:nvSpPr>
          <p:cNvPr id="2" name="CuadroTexto 1">
            <a:extLst>
              <a:ext uri="{FF2B5EF4-FFF2-40B4-BE49-F238E27FC236}">
                <a16:creationId xmlns:a16="http://schemas.microsoft.com/office/drawing/2014/main" id="{B21F2CD1-A578-72E3-423E-4A08A135EA4A}"/>
              </a:ext>
            </a:extLst>
          </p:cNvPr>
          <p:cNvSpPr txBox="1"/>
          <p:nvPr/>
        </p:nvSpPr>
        <p:spPr>
          <a:xfrm>
            <a:off x="7778996" y="1916981"/>
            <a:ext cx="2096219" cy="307777"/>
          </a:xfrm>
          <a:prstGeom prst="rect">
            <a:avLst/>
          </a:prstGeom>
        </p:spPr>
        <p:style>
          <a:lnRef idx="0">
            <a:schemeClr val="accent2"/>
          </a:lnRef>
          <a:fillRef idx="3">
            <a:schemeClr val="accent2"/>
          </a:fillRef>
          <a:effectRef idx="3">
            <a:schemeClr val="accent2"/>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400" dirty="0">
                <a:cs typeface="Calibri"/>
              </a:rPr>
              <a:t>*Eventos de relevancia</a:t>
            </a:r>
          </a:p>
        </p:txBody>
      </p:sp>
    </p:spTree>
    <p:extLst>
      <p:ext uri="{BB962C8B-B14F-4D97-AF65-F5344CB8AC3E}">
        <p14:creationId xmlns:p14="http://schemas.microsoft.com/office/powerpoint/2010/main" val="2953426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7631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ítulo 9">
            <a:extLst>
              <a:ext uri="{FF2B5EF4-FFF2-40B4-BE49-F238E27FC236}">
                <a16:creationId xmlns:a16="http://schemas.microsoft.com/office/drawing/2014/main" id="{03258177-892B-FA45-B376-13D91C3CB3A7}"/>
              </a:ext>
            </a:extLst>
          </p:cNvPr>
          <p:cNvSpPr>
            <a:spLocks noGrp="1"/>
          </p:cNvSpPr>
          <p:nvPr>
            <p:ph type="title"/>
          </p:nvPr>
        </p:nvSpPr>
        <p:spPr>
          <a:xfrm>
            <a:off x="1364775" y="581470"/>
            <a:ext cx="9335069" cy="1069974"/>
          </a:xfrm>
        </p:spPr>
        <p:txBody>
          <a:bodyPr>
            <a:normAutofit/>
          </a:bodyPr>
          <a:lstStyle/>
          <a:p>
            <a:r>
              <a:rPr lang="es-CL" sz="4900" b="1" dirty="0">
                <a:solidFill>
                  <a:schemeClr val="accent5">
                    <a:lumMod val="50000"/>
                  </a:schemeClr>
                </a:solidFill>
                <a:latin typeface="Museo Slab 900" panose="02000000000000000000" pitchFamily="2" charset="77"/>
              </a:rPr>
              <a:t>Anteceden</a:t>
            </a:r>
            <a:r>
              <a:rPr lang="es-CL" sz="4900" b="1" dirty="0">
                <a:solidFill>
                  <a:srgbClr val="1F4E79"/>
                </a:solidFill>
                <a:latin typeface="Museo Slab 900" panose="02000000000000000000" pitchFamily="2" charset="77"/>
              </a:rPr>
              <a:t>tes</a:t>
            </a:r>
            <a:r>
              <a:rPr lang="es-CL" sz="4900" b="1" dirty="0">
                <a:solidFill>
                  <a:schemeClr val="accent5">
                    <a:lumMod val="50000"/>
                  </a:schemeClr>
                </a:solidFill>
                <a:latin typeface="Museo Slab 900" panose="02000000000000000000" pitchFamily="2" charset="77"/>
              </a:rPr>
              <a:t> </a:t>
            </a:r>
          </a:p>
        </p:txBody>
      </p:sp>
      <p:sp>
        <p:nvSpPr>
          <p:cNvPr id="11" name="Marcador de contenido 10">
            <a:extLst>
              <a:ext uri="{FF2B5EF4-FFF2-40B4-BE49-F238E27FC236}">
                <a16:creationId xmlns:a16="http://schemas.microsoft.com/office/drawing/2014/main" id="{1C996952-7D66-0B43-BD20-A03B49F538B0}"/>
              </a:ext>
            </a:extLst>
          </p:cNvPr>
          <p:cNvSpPr>
            <a:spLocks noGrp="1"/>
          </p:cNvSpPr>
          <p:nvPr>
            <p:ph idx="1"/>
          </p:nvPr>
        </p:nvSpPr>
        <p:spPr>
          <a:xfrm>
            <a:off x="1364776" y="2211412"/>
            <a:ext cx="9335070" cy="3861842"/>
          </a:xfrm>
        </p:spPr>
        <p:txBody>
          <a:bodyPr>
            <a:normAutofit lnSpcReduction="10000"/>
          </a:bodyPr>
          <a:lstStyle/>
          <a:p>
            <a:pPr marL="0" indent="0" algn="just">
              <a:buNone/>
            </a:pPr>
            <a:r>
              <a:rPr lang="es-CL" sz="2100" dirty="0">
                <a:solidFill>
                  <a:srgbClr val="1F4E79"/>
                </a:solidFill>
              </a:rPr>
              <a:t>Cada año se presenta un aumento estacional de enfermedades respiratorias asociadas a influenza y otros virus respiratorios con alta capacidad de diseminación que pueden afectar a niños quienes asistan a establecimientos educacionales como jardines y colegios en que el contagio de algunos estos agentes virales sea más probable.</a:t>
            </a:r>
          </a:p>
          <a:p>
            <a:pPr marL="0" indent="0" algn="just">
              <a:buNone/>
            </a:pPr>
            <a:endParaRPr lang="es-CL" sz="2100" dirty="0">
              <a:solidFill>
                <a:srgbClr val="1F4E79"/>
              </a:solidFill>
            </a:endParaRPr>
          </a:p>
          <a:p>
            <a:pPr marL="0" indent="0" algn="just">
              <a:buNone/>
            </a:pPr>
            <a:r>
              <a:rPr lang="es-CL" sz="2100" dirty="0">
                <a:solidFill>
                  <a:srgbClr val="1F4E79"/>
                </a:solidFill>
              </a:rPr>
              <a:t>Dentro de los virus respiratorios con mayor incidencia se encuentran: virus de la </a:t>
            </a:r>
            <a:r>
              <a:rPr lang="es-CL" sz="2100" b="1" dirty="0">
                <a:solidFill>
                  <a:srgbClr val="1F4E79"/>
                </a:solidFill>
              </a:rPr>
              <a:t>influenza A y B, virus sincicial, </a:t>
            </a:r>
            <a:r>
              <a:rPr lang="es-CL" sz="2100" b="1" dirty="0" err="1">
                <a:solidFill>
                  <a:srgbClr val="1F4E79"/>
                </a:solidFill>
              </a:rPr>
              <a:t>parainfluenza</a:t>
            </a:r>
            <a:r>
              <a:rPr lang="es-CL" sz="2100" b="1" dirty="0">
                <a:solidFill>
                  <a:srgbClr val="1F4E79"/>
                </a:solidFill>
              </a:rPr>
              <a:t>, adenovirus, </a:t>
            </a:r>
            <a:r>
              <a:rPr lang="es-CL" sz="2100" b="1" dirty="0" err="1">
                <a:solidFill>
                  <a:srgbClr val="1F4E79"/>
                </a:solidFill>
              </a:rPr>
              <a:t>metapneumovirus</a:t>
            </a:r>
            <a:r>
              <a:rPr lang="es-CL" sz="2100" b="1" dirty="0">
                <a:solidFill>
                  <a:srgbClr val="1F4E79"/>
                </a:solidFill>
              </a:rPr>
              <a:t> </a:t>
            </a:r>
            <a:r>
              <a:rPr lang="es-CL" sz="2100" dirty="0">
                <a:solidFill>
                  <a:srgbClr val="1F4E79"/>
                </a:solidFill>
              </a:rPr>
              <a:t>y desde los últimos años </a:t>
            </a:r>
            <a:r>
              <a:rPr lang="es-CL" sz="2100" b="1" dirty="0">
                <a:solidFill>
                  <a:srgbClr val="1F4E79"/>
                </a:solidFill>
              </a:rPr>
              <a:t>covid-19.</a:t>
            </a:r>
          </a:p>
          <a:p>
            <a:pPr marL="0" indent="0" algn="just">
              <a:buNone/>
            </a:pPr>
            <a:endParaRPr lang="es-CL" sz="2100" dirty="0">
              <a:solidFill>
                <a:srgbClr val="1F4E79"/>
              </a:solidFill>
            </a:endParaRPr>
          </a:p>
          <a:p>
            <a:pPr marL="0" indent="0" algn="just">
              <a:buNone/>
            </a:pPr>
            <a:r>
              <a:rPr lang="es-CL" sz="2100" dirty="0">
                <a:solidFill>
                  <a:srgbClr val="1F4E79"/>
                </a:solidFill>
              </a:rPr>
              <a:t>Para efectos de vigilancia epidemiológica se encuentra la vigilancia centinela para influenza y enfermedades tipo influenza (ETI) y la vigilancia diaria para Covid-19</a:t>
            </a:r>
          </a:p>
        </p:txBody>
      </p:sp>
      <p:pic>
        <p:nvPicPr>
          <p:cNvPr id="13" name="Marcador de contenido 9">
            <a:extLst>
              <a:ext uri="{FF2B5EF4-FFF2-40B4-BE49-F238E27FC236}">
                <a16:creationId xmlns:a16="http://schemas.microsoft.com/office/drawing/2014/main" id="{056A7585-A470-4F44-B5FC-7F4D2642DC85}"/>
              </a:ext>
            </a:extLst>
          </p:cNvPr>
          <p:cNvPicPr>
            <a:picLocks noChangeAspect="1"/>
          </p:cNvPicPr>
          <p:nvPr/>
        </p:nvPicPr>
        <p:blipFill>
          <a:blip r:embed="rId3"/>
          <a:stretch>
            <a:fillRect/>
          </a:stretch>
        </p:blipFill>
        <p:spPr>
          <a:xfrm>
            <a:off x="992388" y="1800594"/>
            <a:ext cx="744773" cy="199913"/>
          </a:xfrm>
          <a:prstGeom prst="rect">
            <a:avLst/>
          </a:prstGeom>
        </p:spPr>
      </p:pic>
    </p:spTree>
    <p:extLst>
      <p:ext uri="{BB962C8B-B14F-4D97-AF65-F5344CB8AC3E}">
        <p14:creationId xmlns:p14="http://schemas.microsoft.com/office/powerpoint/2010/main" val="296630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Imagen 2" descr="Gráfico, Gráfico de líneas, Histograma&#10;&#10;Descripción generada automáticamente">
            <a:extLst>
              <a:ext uri="{FF2B5EF4-FFF2-40B4-BE49-F238E27FC236}">
                <a16:creationId xmlns:a16="http://schemas.microsoft.com/office/drawing/2014/main" id="{AE10413C-5979-EDD6-4BB7-37D99B1A4F49}"/>
              </a:ext>
            </a:extLst>
          </p:cNvPr>
          <p:cNvPicPr>
            <a:picLocks noChangeAspect="1"/>
          </p:cNvPicPr>
          <p:nvPr/>
        </p:nvPicPr>
        <p:blipFill>
          <a:blip r:embed="rId3"/>
          <a:stretch>
            <a:fillRect/>
          </a:stretch>
        </p:blipFill>
        <p:spPr>
          <a:xfrm>
            <a:off x="2323381" y="434751"/>
            <a:ext cx="7559614" cy="5988498"/>
          </a:xfrm>
          <a:prstGeom prst="rect">
            <a:avLst/>
          </a:prstGeom>
        </p:spPr>
      </p:pic>
    </p:spTree>
    <p:extLst>
      <p:ext uri="{BB962C8B-B14F-4D97-AF65-F5344CB8AC3E}">
        <p14:creationId xmlns:p14="http://schemas.microsoft.com/office/powerpoint/2010/main" val="1141691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4">
            <a:extLst>
              <a:ext uri="{FF2B5EF4-FFF2-40B4-BE49-F238E27FC236}">
                <a16:creationId xmlns:a16="http://schemas.microsoft.com/office/drawing/2014/main" id="{48F50B0B-2DD7-9447-A6E4-49F585684F79}"/>
              </a:ext>
            </a:extLst>
          </p:cNvPr>
          <p:cNvSpPr>
            <a:spLocks noGrp="1"/>
          </p:cNvSpPr>
          <p:nvPr>
            <p:ph type="title"/>
          </p:nvPr>
        </p:nvSpPr>
        <p:spPr>
          <a:xfrm>
            <a:off x="838200" y="853995"/>
            <a:ext cx="10515600" cy="771679"/>
          </a:xfrm>
        </p:spPr>
        <p:txBody>
          <a:bodyPr>
            <a:normAutofit/>
          </a:bodyPr>
          <a:lstStyle/>
          <a:p>
            <a:r>
              <a:rPr lang="es-ES" sz="4900" b="1" dirty="0">
                <a:solidFill>
                  <a:schemeClr val="accent5">
                    <a:lumMod val="50000"/>
                  </a:schemeClr>
                </a:solidFill>
                <a:latin typeface="Museo Slab 900" panose="02000000000000000000" pitchFamily="2" charset="77"/>
              </a:rPr>
              <a:t>Personas susceptibles al contagio</a:t>
            </a:r>
            <a:endParaRPr lang="es-CL" sz="4900" b="1" dirty="0">
              <a:solidFill>
                <a:schemeClr val="accent5">
                  <a:lumMod val="50000"/>
                </a:schemeClr>
              </a:solidFill>
              <a:latin typeface="Museo Slab 900" panose="02000000000000000000" pitchFamily="2" charset="77"/>
            </a:endParaRPr>
          </a:p>
        </p:txBody>
      </p:sp>
      <p:sp>
        <p:nvSpPr>
          <p:cNvPr id="12" name="Marcador de contenido 2">
            <a:extLst>
              <a:ext uri="{FF2B5EF4-FFF2-40B4-BE49-F238E27FC236}">
                <a16:creationId xmlns:a16="http://schemas.microsoft.com/office/drawing/2014/main" id="{29467BAA-E74F-ED4F-8D86-6EC289388837}"/>
              </a:ext>
            </a:extLst>
          </p:cNvPr>
          <p:cNvSpPr>
            <a:spLocks noGrp="1"/>
          </p:cNvSpPr>
          <p:nvPr/>
        </p:nvSpPr>
        <p:spPr>
          <a:xfrm>
            <a:off x="2842054" y="2370737"/>
            <a:ext cx="4039629" cy="39792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L" sz="1800" b="0" i="0" u="none" strike="noStrike" kern="0" cap="none" spc="0" normalizeH="0" baseline="0" noProof="0" dirty="0">
              <a:ln>
                <a:noFill/>
              </a:ln>
              <a:solidFill>
                <a:srgbClr val="4C6598">
                  <a:lumMod val="75000"/>
                </a:srgbClr>
              </a:solidFill>
              <a:effectLst/>
              <a:uLnTx/>
              <a:uFillTx/>
              <a:latin typeface="gobCL" pitchFamily="2" charset="77"/>
            </a:endParaRPr>
          </a:p>
        </p:txBody>
      </p:sp>
      <p:sp>
        <p:nvSpPr>
          <p:cNvPr id="17" name="Marcador de contenido 16">
            <a:extLst>
              <a:ext uri="{FF2B5EF4-FFF2-40B4-BE49-F238E27FC236}">
                <a16:creationId xmlns:a16="http://schemas.microsoft.com/office/drawing/2014/main" id="{75940E8F-842B-EE4A-96C1-55B93266E77E}"/>
              </a:ext>
            </a:extLst>
          </p:cNvPr>
          <p:cNvSpPr>
            <a:spLocks noGrp="1"/>
          </p:cNvSpPr>
          <p:nvPr>
            <p:ph idx="1"/>
          </p:nvPr>
        </p:nvSpPr>
        <p:spPr>
          <a:xfrm>
            <a:off x="838200" y="2211836"/>
            <a:ext cx="10515599" cy="3979223"/>
          </a:xfrm>
        </p:spPr>
        <p:txBody>
          <a:bodyPr vert="horz" lIns="91440" tIns="45720" rIns="91440" bIns="45720" rtlCol="0" anchor="t">
            <a:normAutofit/>
          </a:bodyPr>
          <a:lstStyle/>
          <a:p>
            <a:pPr algn="just"/>
            <a:r>
              <a:rPr lang="es-CL" sz="2000" dirty="0">
                <a:solidFill>
                  <a:srgbClr val="1F4E79"/>
                </a:solidFill>
                <a:latin typeface="GOBCL-LIGHT" panose="02000603050000020004" pitchFamily="2" charset="77"/>
              </a:rPr>
              <a:t>Niños que asistan a colegios o jardines infantiles.</a:t>
            </a:r>
          </a:p>
          <a:p>
            <a:pPr algn="just"/>
            <a:r>
              <a:rPr lang="es-CL" sz="2000" dirty="0">
                <a:solidFill>
                  <a:srgbClr val="1F4E79"/>
                </a:solidFill>
                <a:latin typeface="GOBCL-LIGHT"/>
              </a:rPr>
              <a:t>Adultos mayores de 60 años y más.</a:t>
            </a:r>
          </a:p>
          <a:p>
            <a:pPr algn="just"/>
            <a:r>
              <a:rPr lang="es-CL" sz="2000" dirty="0">
                <a:solidFill>
                  <a:srgbClr val="1F4E79"/>
                </a:solidFill>
                <a:latin typeface="GOBCL-LIGHT" panose="02000603050000020004" pitchFamily="2" charset="77"/>
              </a:rPr>
              <a:t>Personas con comorbilidades.</a:t>
            </a:r>
          </a:p>
          <a:p>
            <a:pPr algn="just"/>
            <a:r>
              <a:rPr lang="es-CL" sz="2000" dirty="0">
                <a:solidFill>
                  <a:srgbClr val="1F4E79"/>
                </a:solidFill>
                <a:latin typeface="GOBCL-LIGHT" panose="02000603050000020004" pitchFamily="2" charset="77"/>
              </a:rPr>
              <a:t>Embarazadas.</a:t>
            </a:r>
          </a:p>
          <a:p>
            <a:pPr algn="just"/>
            <a:r>
              <a:rPr lang="es-CL" sz="2000" dirty="0">
                <a:solidFill>
                  <a:srgbClr val="1F4E79"/>
                </a:solidFill>
                <a:latin typeface="GOBCL-LIGHT" panose="02000603050000020004" pitchFamily="2" charset="77"/>
              </a:rPr>
              <a:t>Personas no vacunadas contra la influenza o el Covid-19</a:t>
            </a:r>
          </a:p>
        </p:txBody>
      </p:sp>
      <p:pic>
        <p:nvPicPr>
          <p:cNvPr id="18" name="Marcador de contenido 9">
            <a:extLst>
              <a:ext uri="{FF2B5EF4-FFF2-40B4-BE49-F238E27FC236}">
                <a16:creationId xmlns:a16="http://schemas.microsoft.com/office/drawing/2014/main" id="{5BE24E5C-3882-4D47-95CE-406680979F5E}"/>
              </a:ext>
            </a:extLst>
          </p:cNvPr>
          <p:cNvPicPr>
            <a:picLocks noChangeAspect="1"/>
          </p:cNvPicPr>
          <p:nvPr/>
        </p:nvPicPr>
        <p:blipFill>
          <a:blip r:embed="rId3"/>
          <a:stretch>
            <a:fillRect/>
          </a:stretch>
        </p:blipFill>
        <p:spPr>
          <a:xfrm>
            <a:off x="838200" y="1748864"/>
            <a:ext cx="744773" cy="199913"/>
          </a:xfrm>
          <a:prstGeom prst="rect">
            <a:avLst/>
          </a:prstGeom>
        </p:spPr>
      </p:pic>
    </p:spTree>
    <p:extLst>
      <p:ext uri="{BB962C8B-B14F-4D97-AF65-F5344CB8AC3E}">
        <p14:creationId xmlns:p14="http://schemas.microsoft.com/office/powerpoint/2010/main" val="2289754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ítulo 9">
            <a:extLst>
              <a:ext uri="{FF2B5EF4-FFF2-40B4-BE49-F238E27FC236}">
                <a16:creationId xmlns:a16="http://schemas.microsoft.com/office/drawing/2014/main" id="{03258177-892B-FA45-B376-13D91C3CB3A7}"/>
              </a:ext>
            </a:extLst>
          </p:cNvPr>
          <p:cNvSpPr>
            <a:spLocks noGrp="1"/>
          </p:cNvSpPr>
          <p:nvPr>
            <p:ph type="title"/>
          </p:nvPr>
        </p:nvSpPr>
        <p:spPr>
          <a:xfrm>
            <a:off x="836612" y="145571"/>
            <a:ext cx="10668451" cy="1405048"/>
          </a:xfrm>
        </p:spPr>
        <p:txBody>
          <a:bodyPr>
            <a:normAutofit/>
          </a:bodyPr>
          <a:lstStyle/>
          <a:p>
            <a:r>
              <a:rPr lang="es-CL" sz="4900" b="1" dirty="0">
                <a:solidFill>
                  <a:schemeClr val="accent5">
                    <a:lumMod val="50000"/>
                  </a:schemeClr>
                </a:solidFill>
                <a:latin typeface="Museo Slab 900" panose="02000000000000000000" pitchFamily="2" charset="77"/>
              </a:rPr>
              <a:t>Modo de transmisión</a:t>
            </a:r>
          </a:p>
        </p:txBody>
      </p:sp>
      <p:sp>
        <p:nvSpPr>
          <p:cNvPr id="11" name="Marcador de contenido 10">
            <a:extLst>
              <a:ext uri="{FF2B5EF4-FFF2-40B4-BE49-F238E27FC236}">
                <a16:creationId xmlns:a16="http://schemas.microsoft.com/office/drawing/2014/main" id="{1C996952-7D66-0B43-BD20-A03B49F538B0}"/>
              </a:ext>
            </a:extLst>
          </p:cNvPr>
          <p:cNvSpPr>
            <a:spLocks noGrp="1"/>
          </p:cNvSpPr>
          <p:nvPr>
            <p:ph idx="1"/>
          </p:nvPr>
        </p:nvSpPr>
        <p:spPr>
          <a:xfrm>
            <a:off x="836612" y="1991475"/>
            <a:ext cx="10531973" cy="4408381"/>
          </a:xfrm>
        </p:spPr>
        <p:txBody>
          <a:bodyPr>
            <a:normAutofit/>
          </a:bodyPr>
          <a:lstStyle/>
          <a:p>
            <a:pPr marL="0" indent="0" algn="just">
              <a:buNone/>
            </a:pPr>
            <a:r>
              <a:rPr lang="es-CL" sz="1800" dirty="0">
                <a:solidFill>
                  <a:srgbClr val="1F4E79"/>
                </a:solidFill>
                <a:latin typeface="GOBCL-LIGHT" panose="02000603050000020004" pitchFamily="2" charset="77"/>
              </a:rPr>
              <a:t>Normalmente se contagian través de gotitas de que se generan al toser o estornudar, también a través de las manos, que tocan superficies contaminadas con secreciones respiratorias de un enfermo que tosió o estornudó recientemente y que luego entran en contacto mucosas de nariz y boca</a:t>
            </a:r>
          </a:p>
          <a:p>
            <a:pPr marL="0" indent="0" algn="just">
              <a:buNone/>
            </a:pPr>
            <a:endParaRPr lang="es-CL" sz="1800" dirty="0">
              <a:solidFill>
                <a:srgbClr val="1F4E79"/>
              </a:solidFill>
              <a:latin typeface="GOBCL-LIGHT" panose="02000603050000020004" pitchFamily="2" charset="77"/>
            </a:endParaRPr>
          </a:p>
          <a:p>
            <a:pPr marL="0" indent="0" algn="just">
              <a:buNone/>
            </a:pPr>
            <a:endParaRPr lang="es-CL" sz="1800" dirty="0">
              <a:solidFill>
                <a:srgbClr val="1F4E79"/>
              </a:solidFill>
              <a:latin typeface="GOBCL-LIGHT" panose="02000603050000020004" pitchFamily="2" charset="77"/>
            </a:endParaRPr>
          </a:p>
          <a:p>
            <a:pPr marL="0" indent="0" algn="just">
              <a:buNone/>
            </a:pPr>
            <a:endParaRPr lang="es-CL" sz="1800" dirty="0">
              <a:solidFill>
                <a:srgbClr val="1F4E79"/>
              </a:solidFill>
              <a:latin typeface="GOBCL-LIGHT" panose="02000603050000020004" pitchFamily="2" charset="77"/>
            </a:endParaRPr>
          </a:p>
          <a:p>
            <a:pPr marL="0" indent="0" algn="just">
              <a:buNone/>
            </a:pPr>
            <a:endParaRPr lang="es-CL" sz="1800" dirty="0">
              <a:solidFill>
                <a:srgbClr val="1F4E79"/>
              </a:solidFill>
              <a:latin typeface="GOBCL-LIGHT" panose="02000603050000020004" pitchFamily="2" charset="77"/>
            </a:endParaRPr>
          </a:p>
          <a:p>
            <a:pPr marL="0" indent="0" algn="just">
              <a:buNone/>
            </a:pPr>
            <a:endParaRPr lang="es-CL" sz="1800" dirty="0">
              <a:solidFill>
                <a:srgbClr val="1F4E79"/>
              </a:solidFill>
              <a:latin typeface="GOBCL-LIGHT" panose="02000603050000020004" pitchFamily="2" charset="77"/>
            </a:endParaRPr>
          </a:p>
          <a:p>
            <a:pPr marL="0" indent="0" algn="just">
              <a:buNone/>
            </a:pPr>
            <a:endParaRPr lang="es-CL" sz="1800" dirty="0">
              <a:solidFill>
                <a:srgbClr val="1F4E79"/>
              </a:solidFill>
              <a:latin typeface="GOBCL-LIGHT" panose="02000603050000020004" pitchFamily="2" charset="77"/>
            </a:endParaRPr>
          </a:p>
          <a:p>
            <a:pPr marL="0" indent="0" algn="just">
              <a:buNone/>
            </a:pPr>
            <a:endParaRPr lang="es-CL" sz="1800" dirty="0">
              <a:solidFill>
                <a:srgbClr val="1F4E79"/>
              </a:solidFill>
              <a:latin typeface="GOBCL-LIGHT" panose="02000603050000020004" pitchFamily="2" charset="77"/>
            </a:endParaRPr>
          </a:p>
        </p:txBody>
      </p:sp>
      <p:pic>
        <p:nvPicPr>
          <p:cNvPr id="13" name="Marcador de contenido 9">
            <a:extLst>
              <a:ext uri="{FF2B5EF4-FFF2-40B4-BE49-F238E27FC236}">
                <a16:creationId xmlns:a16="http://schemas.microsoft.com/office/drawing/2014/main" id="{056A7585-A470-4F44-B5FC-7F4D2642DC85}"/>
              </a:ext>
            </a:extLst>
          </p:cNvPr>
          <p:cNvPicPr>
            <a:picLocks noChangeAspect="1"/>
          </p:cNvPicPr>
          <p:nvPr/>
        </p:nvPicPr>
        <p:blipFill>
          <a:blip r:embed="rId3"/>
          <a:stretch>
            <a:fillRect/>
          </a:stretch>
        </p:blipFill>
        <p:spPr>
          <a:xfrm>
            <a:off x="836612" y="1630933"/>
            <a:ext cx="744773" cy="199913"/>
          </a:xfrm>
          <a:prstGeom prst="rect">
            <a:avLst/>
          </a:prstGeom>
        </p:spPr>
      </p:pic>
      <p:graphicFrame>
        <p:nvGraphicFramePr>
          <p:cNvPr id="3" name="Tabla 3">
            <a:extLst>
              <a:ext uri="{FF2B5EF4-FFF2-40B4-BE49-F238E27FC236}">
                <a16:creationId xmlns:a16="http://schemas.microsoft.com/office/drawing/2014/main" id="{6093D7C7-1404-2886-78A4-DA2518B2A859}"/>
              </a:ext>
            </a:extLst>
          </p:cNvPr>
          <p:cNvGraphicFramePr>
            <a:graphicFrameLocks noGrp="1"/>
          </p:cNvGraphicFramePr>
          <p:nvPr>
            <p:extLst>
              <p:ext uri="{D42A27DB-BD31-4B8C-83A1-F6EECF244321}">
                <p14:modId xmlns:p14="http://schemas.microsoft.com/office/powerpoint/2010/main" val="927852178"/>
              </p:ext>
            </p:extLst>
          </p:nvPr>
        </p:nvGraphicFramePr>
        <p:xfrm>
          <a:off x="5048687" y="3530671"/>
          <a:ext cx="5050655" cy="2011680"/>
        </p:xfrm>
        <a:graphic>
          <a:graphicData uri="http://schemas.openxmlformats.org/drawingml/2006/table">
            <a:tbl>
              <a:tblPr bandRow="1">
                <a:tableStyleId>{3B4B98B0-60AC-42C2-AFA5-B58CD77FA1E5}</a:tableStyleId>
              </a:tblPr>
              <a:tblGrid>
                <a:gridCol w="1793915">
                  <a:extLst>
                    <a:ext uri="{9D8B030D-6E8A-4147-A177-3AD203B41FA5}">
                      <a16:colId xmlns:a16="http://schemas.microsoft.com/office/drawing/2014/main" val="2258715703"/>
                    </a:ext>
                  </a:extLst>
                </a:gridCol>
                <a:gridCol w="3256740">
                  <a:extLst>
                    <a:ext uri="{9D8B030D-6E8A-4147-A177-3AD203B41FA5}">
                      <a16:colId xmlns:a16="http://schemas.microsoft.com/office/drawing/2014/main" val="3294884766"/>
                    </a:ext>
                  </a:extLst>
                </a:gridCol>
              </a:tblGrid>
              <a:tr h="330473">
                <a:tc>
                  <a:txBody>
                    <a:bodyPr/>
                    <a:lstStyle/>
                    <a:p>
                      <a:r>
                        <a:rPr lang="es-CL" sz="1600" b="0" dirty="0">
                          <a:solidFill>
                            <a:srgbClr val="1F4E79"/>
                          </a:solidFill>
                        </a:rPr>
                        <a:t>Influenza </a:t>
                      </a:r>
                    </a:p>
                  </a:txBody>
                  <a:tcPr/>
                </a:tc>
                <a:tc>
                  <a:txBody>
                    <a:bodyPr/>
                    <a:lstStyle/>
                    <a:p>
                      <a:r>
                        <a:rPr lang="es-CL" sz="1600" b="0" dirty="0">
                          <a:solidFill>
                            <a:srgbClr val="1F4E79"/>
                          </a:solidFill>
                        </a:rPr>
                        <a:t>1 a 4 días</a:t>
                      </a:r>
                    </a:p>
                  </a:txBody>
                  <a:tcPr/>
                </a:tc>
                <a:extLst>
                  <a:ext uri="{0D108BD9-81ED-4DB2-BD59-A6C34878D82A}">
                    <a16:rowId xmlns:a16="http://schemas.microsoft.com/office/drawing/2014/main" val="3457071180"/>
                  </a:ext>
                </a:extLst>
              </a:tr>
              <a:tr h="330473">
                <a:tc>
                  <a:txBody>
                    <a:bodyPr/>
                    <a:lstStyle/>
                    <a:p>
                      <a:r>
                        <a:rPr lang="es-CL" sz="1600" b="0" dirty="0">
                          <a:solidFill>
                            <a:srgbClr val="1F4E79"/>
                          </a:solidFill>
                        </a:rPr>
                        <a:t>Sincicial</a:t>
                      </a:r>
                    </a:p>
                  </a:txBody>
                  <a:tcPr/>
                </a:tc>
                <a:tc>
                  <a:txBody>
                    <a:bodyPr/>
                    <a:lstStyle/>
                    <a:p>
                      <a:r>
                        <a:rPr lang="es-CL" sz="1600" b="0" dirty="0">
                          <a:solidFill>
                            <a:srgbClr val="1F4E79"/>
                          </a:solidFill>
                        </a:rPr>
                        <a:t>2 a 8 días</a:t>
                      </a:r>
                    </a:p>
                  </a:txBody>
                  <a:tcPr/>
                </a:tc>
                <a:extLst>
                  <a:ext uri="{0D108BD9-81ED-4DB2-BD59-A6C34878D82A}">
                    <a16:rowId xmlns:a16="http://schemas.microsoft.com/office/drawing/2014/main" val="2899237906"/>
                  </a:ext>
                </a:extLst>
              </a:tr>
              <a:tr h="330473">
                <a:tc>
                  <a:txBody>
                    <a:bodyPr/>
                    <a:lstStyle/>
                    <a:p>
                      <a:r>
                        <a:rPr lang="es-CL" sz="1600" b="0" dirty="0">
                          <a:solidFill>
                            <a:srgbClr val="1F4E79"/>
                          </a:solidFill>
                        </a:rPr>
                        <a:t>Adenovirus</a:t>
                      </a:r>
                    </a:p>
                  </a:txBody>
                  <a:tcPr/>
                </a:tc>
                <a:tc>
                  <a:txBody>
                    <a:bodyPr/>
                    <a:lstStyle/>
                    <a:p>
                      <a:r>
                        <a:rPr lang="es-CL" sz="1600" b="0" dirty="0">
                          <a:solidFill>
                            <a:srgbClr val="1F4E79"/>
                          </a:solidFill>
                        </a:rPr>
                        <a:t>2 a 14 días</a:t>
                      </a:r>
                    </a:p>
                  </a:txBody>
                  <a:tcPr/>
                </a:tc>
                <a:extLst>
                  <a:ext uri="{0D108BD9-81ED-4DB2-BD59-A6C34878D82A}">
                    <a16:rowId xmlns:a16="http://schemas.microsoft.com/office/drawing/2014/main" val="1396996246"/>
                  </a:ext>
                </a:extLst>
              </a:tr>
              <a:tr h="330473">
                <a:tc>
                  <a:txBody>
                    <a:bodyPr/>
                    <a:lstStyle/>
                    <a:p>
                      <a:r>
                        <a:rPr lang="es-CL" sz="1600" b="0" dirty="0" err="1">
                          <a:solidFill>
                            <a:srgbClr val="1F4E79"/>
                          </a:solidFill>
                        </a:rPr>
                        <a:t>Parainfluenza</a:t>
                      </a:r>
                      <a:endParaRPr lang="es-CL" sz="1600" b="0" dirty="0">
                        <a:solidFill>
                          <a:srgbClr val="1F4E79"/>
                        </a:solidFill>
                      </a:endParaRPr>
                    </a:p>
                  </a:txBody>
                  <a:tcPr/>
                </a:tc>
                <a:tc>
                  <a:txBody>
                    <a:bodyPr/>
                    <a:lstStyle/>
                    <a:p>
                      <a:r>
                        <a:rPr lang="es-CL" sz="1600" b="0" dirty="0">
                          <a:solidFill>
                            <a:srgbClr val="1F4E79"/>
                          </a:solidFill>
                        </a:rPr>
                        <a:t>2 a 6 días</a:t>
                      </a:r>
                    </a:p>
                  </a:txBody>
                  <a:tcPr/>
                </a:tc>
                <a:extLst>
                  <a:ext uri="{0D108BD9-81ED-4DB2-BD59-A6C34878D82A}">
                    <a16:rowId xmlns:a16="http://schemas.microsoft.com/office/drawing/2014/main" val="651275526"/>
                  </a:ext>
                </a:extLst>
              </a:tr>
              <a:tr h="330473">
                <a:tc>
                  <a:txBody>
                    <a:bodyPr/>
                    <a:lstStyle/>
                    <a:p>
                      <a:r>
                        <a:rPr lang="es-CL" sz="1600" b="0" dirty="0" err="1">
                          <a:solidFill>
                            <a:srgbClr val="1F4E79"/>
                          </a:solidFill>
                        </a:rPr>
                        <a:t>Metapneumovirus</a:t>
                      </a:r>
                      <a:endParaRPr lang="es-CL" sz="1600" b="0" dirty="0">
                        <a:solidFill>
                          <a:srgbClr val="1F4E79"/>
                        </a:solidFill>
                      </a:endParaRPr>
                    </a:p>
                  </a:txBody>
                  <a:tcPr/>
                </a:tc>
                <a:tc>
                  <a:txBody>
                    <a:bodyPr/>
                    <a:lstStyle/>
                    <a:p>
                      <a:r>
                        <a:rPr lang="es-CL" sz="1600" b="0" dirty="0">
                          <a:solidFill>
                            <a:srgbClr val="1F4E79"/>
                          </a:solidFill>
                        </a:rPr>
                        <a:t>5 a 6 días</a:t>
                      </a:r>
                    </a:p>
                  </a:txBody>
                  <a:tcPr/>
                </a:tc>
                <a:extLst>
                  <a:ext uri="{0D108BD9-81ED-4DB2-BD59-A6C34878D82A}">
                    <a16:rowId xmlns:a16="http://schemas.microsoft.com/office/drawing/2014/main" val="1606349309"/>
                  </a:ext>
                </a:extLst>
              </a:tr>
              <a:tr h="330473">
                <a:tc>
                  <a:txBody>
                    <a:bodyPr/>
                    <a:lstStyle/>
                    <a:p>
                      <a:r>
                        <a:rPr lang="es-CL" sz="1600" b="0" dirty="0">
                          <a:solidFill>
                            <a:srgbClr val="1F4E79"/>
                          </a:solidFill>
                        </a:rPr>
                        <a:t>Covid-19</a:t>
                      </a:r>
                    </a:p>
                  </a:txBody>
                  <a:tcPr/>
                </a:tc>
                <a:tc>
                  <a:txBody>
                    <a:bodyPr/>
                    <a:lstStyle/>
                    <a:p>
                      <a:r>
                        <a:rPr lang="es-CL" sz="1600" b="0" dirty="0">
                          <a:solidFill>
                            <a:srgbClr val="1F4E79"/>
                          </a:solidFill>
                        </a:rPr>
                        <a:t>3 a 6 días</a:t>
                      </a:r>
                    </a:p>
                  </a:txBody>
                  <a:tcPr/>
                </a:tc>
                <a:extLst>
                  <a:ext uri="{0D108BD9-81ED-4DB2-BD59-A6C34878D82A}">
                    <a16:rowId xmlns:a16="http://schemas.microsoft.com/office/drawing/2014/main" val="4092526674"/>
                  </a:ext>
                </a:extLst>
              </a:tr>
            </a:tbl>
          </a:graphicData>
        </a:graphic>
      </p:graphicFrame>
      <p:sp>
        <p:nvSpPr>
          <p:cNvPr id="5" name="CuadroTexto 4">
            <a:extLst>
              <a:ext uri="{FF2B5EF4-FFF2-40B4-BE49-F238E27FC236}">
                <a16:creationId xmlns:a16="http://schemas.microsoft.com/office/drawing/2014/main" id="{2EE7D162-F9FC-EC58-9F95-BEA222125BD7}"/>
              </a:ext>
            </a:extLst>
          </p:cNvPr>
          <p:cNvSpPr txBox="1"/>
          <p:nvPr/>
        </p:nvSpPr>
        <p:spPr>
          <a:xfrm>
            <a:off x="2581490" y="3511996"/>
            <a:ext cx="2670068" cy="338554"/>
          </a:xfrm>
          <a:prstGeom prst="rect">
            <a:avLst/>
          </a:prstGeom>
          <a:noFill/>
        </p:spPr>
        <p:txBody>
          <a:bodyPr wrap="square">
            <a:spAutoFit/>
          </a:bodyPr>
          <a:lstStyle/>
          <a:p>
            <a:pPr marL="0" indent="0" algn="ctr">
              <a:buNone/>
            </a:pPr>
            <a:r>
              <a:rPr lang="es-CL" sz="1600" b="1" dirty="0">
                <a:solidFill>
                  <a:srgbClr val="1F4E79"/>
                </a:solidFill>
                <a:latin typeface="GOBCL-LIGHT" panose="02000603050000020004" pitchFamily="2" charset="77"/>
              </a:rPr>
              <a:t>Periodo de incubación: </a:t>
            </a:r>
          </a:p>
        </p:txBody>
      </p:sp>
    </p:spTree>
    <p:extLst>
      <p:ext uri="{BB962C8B-B14F-4D97-AF65-F5344CB8AC3E}">
        <p14:creationId xmlns:p14="http://schemas.microsoft.com/office/powerpoint/2010/main" val="697522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ítulo 9">
            <a:extLst>
              <a:ext uri="{FF2B5EF4-FFF2-40B4-BE49-F238E27FC236}">
                <a16:creationId xmlns:a16="http://schemas.microsoft.com/office/drawing/2014/main" id="{03258177-892B-FA45-B376-13D91C3CB3A7}"/>
              </a:ext>
            </a:extLst>
          </p:cNvPr>
          <p:cNvSpPr>
            <a:spLocks noGrp="1"/>
          </p:cNvSpPr>
          <p:nvPr>
            <p:ph type="title"/>
          </p:nvPr>
        </p:nvSpPr>
        <p:spPr>
          <a:xfrm>
            <a:off x="836612" y="-17256"/>
            <a:ext cx="10668451" cy="1405048"/>
          </a:xfrm>
        </p:spPr>
        <p:txBody>
          <a:bodyPr>
            <a:normAutofit/>
          </a:bodyPr>
          <a:lstStyle/>
          <a:p>
            <a:r>
              <a:rPr lang="es-CL" sz="4900" b="1" dirty="0">
                <a:solidFill>
                  <a:schemeClr val="accent5">
                    <a:lumMod val="50000"/>
                  </a:schemeClr>
                </a:solidFill>
                <a:latin typeface="Museo Slab 900" panose="02000000000000000000" pitchFamily="2" charset="77"/>
              </a:rPr>
              <a:t>Signos y síntomas</a:t>
            </a:r>
          </a:p>
        </p:txBody>
      </p:sp>
      <p:sp>
        <p:nvSpPr>
          <p:cNvPr id="11" name="Marcador de contenido 10">
            <a:extLst>
              <a:ext uri="{FF2B5EF4-FFF2-40B4-BE49-F238E27FC236}">
                <a16:creationId xmlns:a16="http://schemas.microsoft.com/office/drawing/2014/main" id="{1C996952-7D66-0B43-BD20-A03B49F538B0}"/>
              </a:ext>
            </a:extLst>
          </p:cNvPr>
          <p:cNvSpPr>
            <a:spLocks noGrp="1"/>
          </p:cNvSpPr>
          <p:nvPr>
            <p:ph idx="1"/>
          </p:nvPr>
        </p:nvSpPr>
        <p:spPr>
          <a:xfrm>
            <a:off x="836612" y="2047012"/>
            <a:ext cx="10531973" cy="3518058"/>
          </a:xfrm>
        </p:spPr>
        <p:txBody>
          <a:bodyPr vert="horz" lIns="91440" tIns="45720" rIns="91440" bIns="45720" rtlCol="0" anchor="t">
            <a:normAutofit/>
          </a:bodyPr>
          <a:lstStyle/>
          <a:p>
            <a:pPr marL="0" indent="0" algn="just">
              <a:buNone/>
            </a:pPr>
            <a:r>
              <a:rPr lang="es-CL" sz="2400" b="1" dirty="0">
                <a:solidFill>
                  <a:srgbClr val="1F4E79"/>
                </a:solidFill>
                <a:latin typeface="GOBCL-LIGHT" panose="02000603050000020004" pitchFamily="2" charset="77"/>
              </a:rPr>
              <a:t>Descripción Clínica:</a:t>
            </a:r>
          </a:p>
          <a:p>
            <a:pPr marL="0" indent="0" algn="just">
              <a:buNone/>
            </a:pPr>
            <a:r>
              <a:rPr lang="es-CL" sz="2000" dirty="0">
                <a:solidFill>
                  <a:srgbClr val="1F4E79"/>
                </a:solidFill>
                <a:latin typeface="GOBCL-LIGHT" panose="02000603050000020004" pitchFamily="2" charset="77"/>
              </a:rPr>
              <a:t>Toda persona que consulta </a:t>
            </a:r>
            <a:r>
              <a:rPr lang="es-CL" sz="2000" b="1" dirty="0">
                <a:solidFill>
                  <a:srgbClr val="1F4E79"/>
                </a:solidFill>
                <a:latin typeface="GOBCL-LIGHT" panose="02000603050000020004" pitchFamily="2" charset="77"/>
              </a:rPr>
              <a:t>por fiebre ≥ a 38,5ºC axilar y tos, asociado mialgias, odinofagia o cefalea</a:t>
            </a:r>
            <a:r>
              <a:rPr lang="es-CL" sz="2000" dirty="0">
                <a:solidFill>
                  <a:srgbClr val="1F4E79"/>
                </a:solidFill>
                <a:latin typeface="GOBCL-LIGHT" panose="02000603050000020004" pitchFamily="2" charset="77"/>
              </a:rPr>
              <a:t> se considera coincidente con infección por virus respiratorios. En menores de dos años se agrega </a:t>
            </a:r>
            <a:r>
              <a:rPr lang="es-CL" sz="2000" b="1" dirty="0">
                <a:solidFill>
                  <a:srgbClr val="1F4E79"/>
                </a:solidFill>
                <a:latin typeface="GOBCL-LIGHT" panose="02000603050000020004" pitchFamily="2" charset="77"/>
              </a:rPr>
              <a:t>rinorrea y ausencia de obstrucción bronquial.</a:t>
            </a:r>
          </a:p>
          <a:p>
            <a:pPr marL="0" indent="0" algn="just">
              <a:buNone/>
            </a:pPr>
            <a:r>
              <a:rPr lang="es-CL" sz="2000" dirty="0">
                <a:solidFill>
                  <a:srgbClr val="1F4E79"/>
                </a:solidFill>
                <a:latin typeface="GOBCL-LIGHT"/>
              </a:rPr>
              <a:t>La confirmación</a:t>
            </a:r>
            <a:r>
              <a:rPr lang="es-CL" sz="2000" b="1" dirty="0">
                <a:solidFill>
                  <a:srgbClr val="1F4E79"/>
                </a:solidFill>
                <a:latin typeface="GOBCL-LIGHT"/>
              </a:rPr>
              <a:t> </a:t>
            </a:r>
            <a:r>
              <a:rPr lang="es-CL" sz="2000" dirty="0">
                <a:solidFill>
                  <a:srgbClr val="1F4E79"/>
                </a:solidFill>
                <a:latin typeface="GOBCL-LIGHT"/>
              </a:rPr>
              <a:t>habitualmente se efectúa mediante la Reacción de Polimerasa en Cadena (PCR) en hospitalizados con motivo de ingreso IRA.</a:t>
            </a:r>
            <a:endParaRPr lang="es-CL" sz="2000" dirty="0">
              <a:solidFill>
                <a:srgbClr val="1F4E79"/>
              </a:solidFill>
              <a:latin typeface="GOBCL-LIGHT" panose="02000603050000020004" pitchFamily="2" charset="77"/>
            </a:endParaRPr>
          </a:p>
          <a:p>
            <a:pPr marL="0" indent="0" algn="just">
              <a:buNone/>
            </a:pPr>
            <a:r>
              <a:rPr lang="es-CL" sz="2000" b="1" dirty="0">
                <a:solidFill>
                  <a:srgbClr val="1F4E79"/>
                </a:solidFill>
                <a:latin typeface="GOBCL-LIGHT"/>
              </a:rPr>
              <a:t>En APS no se requiere solicitar exámenes de rutina para el diagnóstico de ETI.</a:t>
            </a:r>
            <a:endParaRPr lang="es-CL" sz="2000" b="1" dirty="0">
              <a:solidFill>
                <a:srgbClr val="1F4E79"/>
              </a:solidFill>
              <a:latin typeface="GOBCL-LIGHT" panose="02000603050000020004" pitchFamily="2" charset="77"/>
            </a:endParaRPr>
          </a:p>
        </p:txBody>
      </p:sp>
      <p:pic>
        <p:nvPicPr>
          <p:cNvPr id="13" name="Marcador de contenido 9">
            <a:extLst>
              <a:ext uri="{FF2B5EF4-FFF2-40B4-BE49-F238E27FC236}">
                <a16:creationId xmlns:a16="http://schemas.microsoft.com/office/drawing/2014/main" id="{056A7585-A470-4F44-B5FC-7F4D2642DC85}"/>
              </a:ext>
            </a:extLst>
          </p:cNvPr>
          <p:cNvPicPr>
            <a:picLocks noChangeAspect="1"/>
          </p:cNvPicPr>
          <p:nvPr/>
        </p:nvPicPr>
        <p:blipFill>
          <a:blip r:embed="rId3"/>
          <a:stretch>
            <a:fillRect/>
          </a:stretch>
        </p:blipFill>
        <p:spPr>
          <a:xfrm>
            <a:off x="836612" y="1468106"/>
            <a:ext cx="744773" cy="199913"/>
          </a:xfrm>
          <a:prstGeom prst="rect">
            <a:avLst/>
          </a:prstGeom>
        </p:spPr>
      </p:pic>
    </p:spTree>
    <p:extLst>
      <p:ext uri="{BB962C8B-B14F-4D97-AF65-F5344CB8AC3E}">
        <p14:creationId xmlns:p14="http://schemas.microsoft.com/office/powerpoint/2010/main" val="3580497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ítulo 9">
            <a:extLst>
              <a:ext uri="{FF2B5EF4-FFF2-40B4-BE49-F238E27FC236}">
                <a16:creationId xmlns:a16="http://schemas.microsoft.com/office/drawing/2014/main" id="{03258177-892B-FA45-B376-13D91C3CB3A7}"/>
              </a:ext>
            </a:extLst>
          </p:cNvPr>
          <p:cNvSpPr>
            <a:spLocks noGrp="1"/>
          </p:cNvSpPr>
          <p:nvPr>
            <p:ph type="title"/>
          </p:nvPr>
        </p:nvSpPr>
        <p:spPr>
          <a:xfrm>
            <a:off x="836612" y="-17256"/>
            <a:ext cx="10668451" cy="1405048"/>
          </a:xfrm>
        </p:spPr>
        <p:txBody>
          <a:bodyPr>
            <a:normAutofit/>
          </a:bodyPr>
          <a:lstStyle/>
          <a:p>
            <a:r>
              <a:rPr lang="es-CL" sz="4900" b="1" dirty="0">
                <a:solidFill>
                  <a:schemeClr val="accent5">
                    <a:lumMod val="50000"/>
                  </a:schemeClr>
                </a:solidFill>
                <a:latin typeface="Museo Slab 900" panose="02000000000000000000" pitchFamily="2" charset="77"/>
              </a:rPr>
              <a:t>Signos de alarma en niños</a:t>
            </a:r>
          </a:p>
        </p:txBody>
      </p:sp>
      <p:sp>
        <p:nvSpPr>
          <p:cNvPr id="11" name="Marcador de contenido 10">
            <a:extLst>
              <a:ext uri="{FF2B5EF4-FFF2-40B4-BE49-F238E27FC236}">
                <a16:creationId xmlns:a16="http://schemas.microsoft.com/office/drawing/2014/main" id="{1C996952-7D66-0B43-BD20-A03B49F538B0}"/>
              </a:ext>
            </a:extLst>
          </p:cNvPr>
          <p:cNvSpPr>
            <a:spLocks noGrp="1"/>
          </p:cNvSpPr>
          <p:nvPr>
            <p:ph idx="1"/>
          </p:nvPr>
        </p:nvSpPr>
        <p:spPr>
          <a:xfrm>
            <a:off x="954126" y="2014184"/>
            <a:ext cx="5614528" cy="3985298"/>
          </a:xfrm>
        </p:spPr>
        <p:txBody>
          <a:bodyPr>
            <a:normAutofit/>
          </a:bodyPr>
          <a:lstStyle/>
          <a:p>
            <a:pPr algn="just"/>
            <a:r>
              <a:rPr lang="es-CL" sz="2000" dirty="0">
                <a:solidFill>
                  <a:srgbClr val="1F4E79"/>
                </a:solidFill>
                <a:latin typeface="GOBCL-LIGHT" panose="02000603050000020004" pitchFamily="2" charset="77"/>
              </a:rPr>
              <a:t>Aumento en la frecuencia respiratoria o respiración rápida.</a:t>
            </a:r>
          </a:p>
          <a:p>
            <a:pPr algn="just"/>
            <a:r>
              <a:rPr lang="es-CL" sz="2000" dirty="0">
                <a:solidFill>
                  <a:srgbClr val="1F4E79"/>
                </a:solidFill>
                <a:latin typeface="GOBCL-LIGHT" panose="02000603050000020004" pitchFamily="2" charset="77"/>
              </a:rPr>
              <a:t>Uso de musculatura intercostal al respirar.</a:t>
            </a:r>
          </a:p>
          <a:p>
            <a:pPr algn="just"/>
            <a:r>
              <a:rPr lang="es-CL" sz="2000" dirty="0">
                <a:solidFill>
                  <a:srgbClr val="1F4E79"/>
                </a:solidFill>
                <a:latin typeface="GOBCL-LIGHT" panose="02000603050000020004" pitchFamily="2" charset="77"/>
              </a:rPr>
              <a:t>Presenta ruidos agregados tipo “silbido”.</a:t>
            </a:r>
          </a:p>
          <a:p>
            <a:pPr algn="just"/>
            <a:r>
              <a:rPr lang="es-CL" sz="2000" dirty="0">
                <a:solidFill>
                  <a:srgbClr val="1F4E79"/>
                </a:solidFill>
                <a:latin typeface="GOBCL-LIGHT" panose="02000603050000020004" pitchFamily="2" charset="77"/>
              </a:rPr>
              <a:t>No quiere comer o beber y vómitos.</a:t>
            </a:r>
          </a:p>
          <a:p>
            <a:pPr algn="just"/>
            <a:r>
              <a:rPr lang="es-CL" sz="2000" dirty="0">
                <a:solidFill>
                  <a:srgbClr val="1F4E79"/>
                </a:solidFill>
                <a:latin typeface="GOBCL-LIGHT" panose="02000603050000020004" pitchFamily="2" charset="77"/>
              </a:rPr>
              <a:t>Fiebre que no cede con la administración de medicamentos.</a:t>
            </a:r>
          </a:p>
          <a:p>
            <a:pPr algn="just"/>
            <a:r>
              <a:rPr lang="es-CL" sz="2000" dirty="0">
                <a:solidFill>
                  <a:srgbClr val="1F4E79"/>
                </a:solidFill>
                <a:latin typeface="GOBCL-LIGHT" panose="02000603050000020004" pitchFamily="2" charset="77"/>
              </a:rPr>
              <a:t>Irritabilidad.</a:t>
            </a:r>
          </a:p>
          <a:p>
            <a:pPr algn="just"/>
            <a:r>
              <a:rPr lang="es-CL" sz="2000" dirty="0">
                <a:solidFill>
                  <a:srgbClr val="1F4E79"/>
                </a:solidFill>
                <a:latin typeface="GOBCL-LIGHT" panose="02000603050000020004" pitchFamily="2" charset="77"/>
              </a:rPr>
              <a:t>Decaimiento y somnolencia.</a:t>
            </a:r>
          </a:p>
          <a:p>
            <a:pPr algn="just"/>
            <a:r>
              <a:rPr lang="es-CL" sz="2000" dirty="0">
                <a:solidFill>
                  <a:srgbClr val="1F4E79"/>
                </a:solidFill>
                <a:latin typeface="GOBCL-LIGHT" panose="02000603050000020004" pitchFamily="2" charset="77"/>
              </a:rPr>
              <a:t>Ataques o convulsiones.</a:t>
            </a:r>
          </a:p>
        </p:txBody>
      </p:sp>
      <p:pic>
        <p:nvPicPr>
          <p:cNvPr id="13" name="Marcador de contenido 9">
            <a:extLst>
              <a:ext uri="{FF2B5EF4-FFF2-40B4-BE49-F238E27FC236}">
                <a16:creationId xmlns:a16="http://schemas.microsoft.com/office/drawing/2014/main" id="{056A7585-A470-4F44-B5FC-7F4D2642DC85}"/>
              </a:ext>
            </a:extLst>
          </p:cNvPr>
          <p:cNvPicPr>
            <a:picLocks noChangeAspect="1"/>
          </p:cNvPicPr>
          <p:nvPr/>
        </p:nvPicPr>
        <p:blipFill>
          <a:blip r:embed="rId3"/>
          <a:stretch>
            <a:fillRect/>
          </a:stretch>
        </p:blipFill>
        <p:spPr>
          <a:xfrm>
            <a:off x="836612" y="1468106"/>
            <a:ext cx="744773" cy="199913"/>
          </a:xfrm>
          <a:prstGeom prst="rect">
            <a:avLst/>
          </a:prstGeom>
        </p:spPr>
      </p:pic>
      <p:sp>
        <p:nvSpPr>
          <p:cNvPr id="3" name="Flecha: a la derecha 2">
            <a:extLst>
              <a:ext uri="{FF2B5EF4-FFF2-40B4-BE49-F238E27FC236}">
                <a16:creationId xmlns:a16="http://schemas.microsoft.com/office/drawing/2014/main" id="{84B190B0-5197-FF2A-5A77-28BCF6EC6022}"/>
              </a:ext>
            </a:extLst>
          </p:cNvPr>
          <p:cNvSpPr/>
          <p:nvPr/>
        </p:nvSpPr>
        <p:spPr>
          <a:xfrm>
            <a:off x="6803961" y="3411593"/>
            <a:ext cx="1224348" cy="815577"/>
          </a:xfrm>
          <a:prstGeom prst="rightArrow">
            <a:avLst>
              <a:gd name="adj1" fmla="val 50000"/>
              <a:gd name="adj2" fmla="val 50000"/>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s-CL" dirty="0"/>
          </a:p>
        </p:txBody>
      </p:sp>
      <p:sp>
        <p:nvSpPr>
          <p:cNvPr id="4" name="Elipse 3">
            <a:extLst>
              <a:ext uri="{FF2B5EF4-FFF2-40B4-BE49-F238E27FC236}">
                <a16:creationId xmlns:a16="http://schemas.microsoft.com/office/drawing/2014/main" id="{D87F171D-8163-DC08-D28A-C23C50B6BA7F}"/>
              </a:ext>
            </a:extLst>
          </p:cNvPr>
          <p:cNvSpPr/>
          <p:nvPr/>
        </p:nvSpPr>
        <p:spPr>
          <a:xfrm>
            <a:off x="8236030" y="2848902"/>
            <a:ext cx="2183187" cy="1960062"/>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CL" dirty="0"/>
              <a:t>CONSULTAR EN CENTRO DE SALUD</a:t>
            </a:r>
          </a:p>
        </p:txBody>
      </p:sp>
    </p:spTree>
    <p:extLst>
      <p:ext uri="{BB962C8B-B14F-4D97-AF65-F5344CB8AC3E}">
        <p14:creationId xmlns:p14="http://schemas.microsoft.com/office/powerpoint/2010/main" val="3520883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4">
            <a:extLst>
              <a:ext uri="{FF2B5EF4-FFF2-40B4-BE49-F238E27FC236}">
                <a16:creationId xmlns:a16="http://schemas.microsoft.com/office/drawing/2014/main" id="{48F50B0B-2DD7-9447-A6E4-49F585684F79}"/>
              </a:ext>
            </a:extLst>
          </p:cNvPr>
          <p:cNvSpPr>
            <a:spLocks noGrp="1"/>
          </p:cNvSpPr>
          <p:nvPr>
            <p:ph type="title"/>
          </p:nvPr>
        </p:nvSpPr>
        <p:spPr>
          <a:xfrm>
            <a:off x="838200" y="608331"/>
            <a:ext cx="10515600" cy="771679"/>
          </a:xfrm>
        </p:spPr>
        <p:txBody>
          <a:bodyPr>
            <a:normAutofit/>
          </a:bodyPr>
          <a:lstStyle/>
          <a:p>
            <a:r>
              <a:rPr lang="es-CL" sz="4900" b="1" dirty="0">
                <a:solidFill>
                  <a:schemeClr val="accent5">
                    <a:lumMod val="50000"/>
                  </a:schemeClr>
                </a:solidFill>
                <a:latin typeface="Museo Slab 900" panose="02000000000000000000" pitchFamily="2" charset="77"/>
              </a:rPr>
              <a:t>Tratamiento y pronóstico</a:t>
            </a:r>
          </a:p>
        </p:txBody>
      </p:sp>
      <p:sp>
        <p:nvSpPr>
          <p:cNvPr id="17" name="Marcador de contenido 16">
            <a:extLst>
              <a:ext uri="{FF2B5EF4-FFF2-40B4-BE49-F238E27FC236}">
                <a16:creationId xmlns:a16="http://schemas.microsoft.com/office/drawing/2014/main" id="{75940E8F-842B-EE4A-96C1-55B93266E77E}"/>
              </a:ext>
            </a:extLst>
          </p:cNvPr>
          <p:cNvSpPr>
            <a:spLocks noGrp="1"/>
          </p:cNvSpPr>
          <p:nvPr>
            <p:ph idx="1"/>
          </p:nvPr>
        </p:nvSpPr>
        <p:spPr>
          <a:xfrm>
            <a:off x="898479" y="1973860"/>
            <a:ext cx="10292686" cy="3867382"/>
          </a:xfrm>
        </p:spPr>
        <p:txBody>
          <a:bodyPr>
            <a:normAutofit/>
          </a:bodyPr>
          <a:lstStyle/>
          <a:p>
            <a:pPr marL="0" indent="0" algn="just">
              <a:buNone/>
            </a:pPr>
            <a:r>
              <a:rPr lang="es-CL" sz="2000" b="1" dirty="0">
                <a:solidFill>
                  <a:srgbClr val="1F4E79"/>
                </a:solidFill>
                <a:latin typeface="GOBCL-LIGHT" panose="02000603050000020004" pitchFamily="2" charset="77"/>
              </a:rPr>
              <a:t>Se espera una pronta recuperación con medidas generales como:</a:t>
            </a:r>
            <a:endParaRPr lang="es-CL" sz="2000" dirty="0">
              <a:solidFill>
                <a:srgbClr val="1F4E79"/>
              </a:solidFill>
              <a:latin typeface="GOBCL-LIGHT" panose="02000603050000020004" pitchFamily="2" charset="77"/>
            </a:endParaRPr>
          </a:p>
          <a:p>
            <a:pPr algn="just"/>
            <a:r>
              <a:rPr lang="es-CL" sz="2000" dirty="0">
                <a:solidFill>
                  <a:srgbClr val="1F4E79"/>
                </a:solidFill>
                <a:latin typeface="GOBCL-LIGHT" panose="02000603050000020004" pitchFamily="2" charset="77"/>
              </a:rPr>
              <a:t>Ambiente idealmente aislado, en lo posible pieza individual.</a:t>
            </a:r>
          </a:p>
          <a:p>
            <a:pPr algn="just"/>
            <a:r>
              <a:rPr lang="es-CL" sz="2000" dirty="0">
                <a:solidFill>
                  <a:srgbClr val="1F4E79"/>
                </a:solidFill>
                <a:latin typeface="GOBCL-LIGHT" panose="02000603050000020004" pitchFamily="2" charset="77"/>
              </a:rPr>
              <a:t>Hidratación adecuada.</a:t>
            </a:r>
          </a:p>
          <a:p>
            <a:pPr algn="just"/>
            <a:r>
              <a:rPr lang="es-CL" sz="2000" dirty="0">
                <a:solidFill>
                  <a:srgbClr val="1F4E79"/>
                </a:solidFill>
                <a:latin typeface="GOBCL-LIGHT" panose="02000603050000020004" pitchFamily="2" charset="77"/>
              </a:rPr>
              <a:t>Antipiréticos para el manejo de la fiebre.</a:t>
            </a:r>
          </a:p>
          <a:p>
            <a:pPr algn="just"/>
            <a:r>
              <a:rPr lang="es-CL" sz="2000" dirty="0">
                <a:solidFill>
                  <a:srgbClr val="1F4E79"/>
                </a:solidFill>
                <a:latin typeface="GOBCL-LIGHT" panose="02000603050000020004" pitchFamily="2" charset="77"/>
              </a:rPr>
              <a:t>El ácido acetilsalicílico está contraindicado en menores de 15 años.</a:t>
            </a:r>
          </a:p>
          <a:p>
            <a:pPr algn="just"/>
            <a:r>
              <a:rPr lang="es-CL" sz="2000" dirty="0">
                <a:solidFill>
                  <a:srgbClr val="1F4E79"/>
                </a:solidFill>
                <a:latin typeface="GOBCL-LIGHT" panose="02000603050000020004" pitchFamily="2" charset="77"/>
              </a:rPr>
              <a:t>Reposo domiciliario según criterio médico.</a:t>
            </a:r>
          </a:p>
          <a:p>
            <a:pPr algn="just"/>
            <a:r>
              <a:rPr lang="es-CL" sz="2000" dirty="0">
                <a:solidFill>
                  <a:srgbClr val="1F4E79"/>
                </a:solidFill>
                <a:latin typeface="GOBCL-LIGHT" panose="02000603050000020004" pitchFamily="2" charset="77"/>
              </a:rPr>
              <a:t>Educar para consultar precozmente ante agravamiento de síntomas.</a:t>
            </a:r>
          </a:p>
          <a:p>
            <a:pPr marL="0" indent="0" algn="just">
              <a:buNone/>
            </a:pPr>
            <a:endParaRPr lang="es-CL" sz="2000" dirty="0">
              <a:solidFill>
                <a:srgbClr val="1F4E79"/>
              </a:solidFill>
              <a:latin typeface="GOBCL-LIGHT" panose="02000603050000020004" pitchFamily="2" charset="77"/>
            </a:endParaRPr>
          </a:p>
          <a:p>
            <a:pPr marL="0" indent="0" algn="just">
              <a:buNone/>
            </a:pPr>
            <a:r>
              <a:rPr lang="es-CL" sz="2000" b="1" dirty="0">
                <a:solidFill>
                  <a:srgbClr val="1F4E79"/>
                </a:solidFill>
                <a:latin typeface="GOBCL-LIGHT" panose="02000603050000020004" pitchFamily="2" charset="77"/>
              </a:rPr>
              <a:t>Es importante guardar reposo y evitar las visitas de otras personas para no diseminar la enfermedad.</a:t>
            </a:r>
          </a:p>
          <a:p>
            <a:pPr marL="0" indent="0" algn="just">
              <a:buNone/>
            </a:pPr>
            <a:endParaRPr lang="es-CL" sz="2000" dirty="0">
              <a:solidFill>
                <a:srgbClr val="1F4E79"/>
              </a:solidFill>
              <a:latin typeface="GOBCL-LIGHT" panose="02000603050000020004" pitchFamily="2" charset="77"/>
            </a:endParaRPr>
          </a:p>
        </p:txBody>
      </p:sp>
      <p:pic>
        <p:nvPicPr>
          <p:cNvPr id="18" name="Marcador de contenido 9">
            <a:extLst>
              <a:ext uri="{FF2B5EF4-FFF2-40B4-BE49-F238E27FC236}">
                <a16:creationId xmlns:a16="http://schemas.microsoft.com/office/drawing/2014/main" id="{5BE24E5C-3882-4D47-95CE-406680979F5E}"/>
              </a:ext>
            </a:extLst>
          </p:cNvPr>
          <p:cNvPicPr>
            <a:picLocks noChangeAspect="1"/>
          </p:cNvPicPr>
          <p:nvPr/>
        </p:nvPicPr>
        <p:blipFill>
          <a:blip r:embed="rId3"/>
          <a:stretch>
            <a:fillRect/>
          </a:stretch>
        </p:blipFill>
        <p:spPr>
          <a:xfrm>
            <a:off x="838200" y="1503200"/>
            <a:ext cx="744773" cy="199913"/>
          </a:xfrm>
          <a:prstGeom prst="rect">
            <a:avLst/>
          </a:prstGeom>
        </p:spPr>
      </p:pic>
    </p:spTree>
    <p:extLst>
      <p:ext uri="{BB962C8B-B14F-4D97-AF65-F5344CB8AC3E}">
        <p14:creationId xmlns:p14="http://schemas.microsoft.com/office/powerpoint/2010/main" val="13617602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ítulo 14">
            <a:extLst>
              <a:ext uri="{FF2B5EF4-FFF2-40B4-BE49-F238E27FC236}">
                <a16:creationId xmlns:a16="http://schemas.microsoft.com/office/drawing/2014/main" id="{48F50B0B-2DD7-9447-A6E4-49F585684F79}"/>
              </a:ext>
            </a:extLst>
          </p:cNvPr>
          <p:cNvSpPr>
            <a:spLocks noGrp="1"/>
          </p:cNvSpPr>
          <p:nvPr>
            <p:ph type="title"/>
          </p:nvPr>
        </p:nvSpPr>
        <p:spPr>
          <a:xfrm>
            <a:off x="838200" y="853995"/>
            <a:ext cx="10515600" cy="771679"/>
          </a:xfrm>
        </p:spPr>
        <p:txBody>
          <a:bodyPr>
            <a:normAutofit/>
          </a:bodyPr>
          <a:lstStyle/>
          <a:p>
            <a:r>
              <a:rPr lang="es-ES" sz="4900" b="1" dirty="0">
                <a:solidFill>
                  <a:schemeClr val="accent5">
                    <a:lumMod val="50000"/>
                  </a:schemeClr>
                </a:solidFill>
                <a:latin typeface="Museo Slab 900" panose="02000000000000000000" pitchFamily="2" charset="77"/>
              </a:rPr>
              <a:t>Medidas de Prevención y Control</a:t>
            </a:r>
            <a:endParaRPr lang="es-CL" sz="4900" b="1" dirty="0">
              <a:solidFill>
                <a:schemeClr val="accent5">
                  <a:lumMod val="50000"/>
                </a:schemeClr>
              </a:solidFill>
              <a:latin typeface="Museo Slab 900" panose="02000000000000000000" pitchFamily="2" charset="77"/>
            </a:endParaRPr>
          </a:p>
        </p:txBody>
      </p:sp>
      <p:sp>
        <p:nvSpPr>
          <p:cNvPr id="12" name="Marcador de contenido 2">
            <a:extLst>
              <a:ext uri="{FF2B5EF4-FFF2-40B4-BE49-F238E27FC236}">
                <a16:creationId xmlns:a16="http://schemas.microsoft.com/office/drawing/2014/main" id="{29467BAA-E74F-ED4F-8D86-6EC289388837}"/>
              </a:ext>
            </a:extLst>
          </p:cNvPr>
          <p:cNvSpPr>
            <a:spLocks noGrp="1"/>
          </p:cNvSpPr>
          <p:nvPr/>
        </p:nvSpPr>
        <p:spPr>
          <a:xfrm>
            <a:off x="2842054" y="2370737"/>
            <a:ext cx="4039629" cy="39792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L" sz="1800" b="0" i="0" u="none" strike="noStrike" kern="0" cap="none" spc="0" normalizeH="0" baseline="0" noProof="0" dirty="0">
              <a:ln>
                <a:noFill/>
              </a:ln>
              <a:solidFill>
                <a:srgbClr val="4C6598">
                  <a:lumMod val="75000"/>
                </a:srgbClr>
              </a:solidFill>
              <a:effectLst/>
              <a:uLnTx/>
              <a:uFillTx/>
              <a:latin typeface="gobCL" pitchFamily="2" charset="77"/>
            </a:endParaRPr>
          </a:p>
        </p:txBody>
      </p:sp>
      <p:sp>
        <p:nvSpPr>
          <p:cNvPr id="17" name="Marcador de contenido 16">
            <a:extLst>
              <a:ext uri="{FF2B5EF4-FFF2-40B4-BE49-F238E27FC236}">
                <a16:creationId xmlns:a16="http://schemas.microsoft.com/office/drawing/2014/main" id="{75940E8F-842B-EE4A-96C1-55B93266E77E}"/>
              </a:ext>
            </a:extLst>
          </p:cNvPr>
          <p:cNvSpPr>
            <a:spLocks noGrp="1"/>
          </p:cNvSpPr>
          <p:nvPr>
            <p:ph idx="1"/>
          </p:nvPr>
        </p:nvSpPr>
        <p:spPr>
          <a:xfrm>
            <a:off x="838201" y="2197739"/>
            <a:ext cx="9793406" cy="3979223"/>
          </a:xfrm>
        </p:spPr>
        <p:txBody>
          <a:bodyPr>
            <a:normAutofit/>
          </a:bodyPr>
          <a:lstStyle/>
          <a:p>
            <a:pPr algn="just"/>
            <a:r>
              <a:rPr lang="es-CL" sz="2000" dirty="0">
                <a:solidFill>
                  <a:srgbClr val="1F4E79"/>
                </a:solidFill>
                <a:latin typeface="GOBCL-LIGHT" panose="02000603050000020004" pitchFamily="2" charset="77"/>
              </a:rPr>
              <a:t>Evitar el contacto con personas con síntomas respiratorios.</a:t>
            </a:r>
          </a:p>
          <a:p>
            <a:pPr algn="just"/>
            <a:r>
              <a:rPr lang="es-CL" sz="2000" dirty="0">
                <a:solidFill>
                  <a:srgbClr val="1F4E79"/>
                </a:solidFill>
                <a:latin typeface="GOBCL-LIGHT" panose="02000603050000020004" pitchFamily="2" charset="77"/>
              </a:rPr>
              <a:t>Lavado de manos con agua y jabón o uso de soluciones antisépticas con alcohol y medidas de higiene general.</a:t>
            </a:r>
          </a:p>
          <a:p>
            <a:pPr algn="just"/>
            <a:r>
              <a:rPr lang="es-CL" sz="2000" dirty="0">
                <a:solidFill>
                  <a:srgbClr val="1F4E79"/>
                </a:solidFill>
                <a:latin typeface="GOBCL-LIGHT" panose="02000603050000020004" pitchFamily="2" charset="77"/>
              </a:rPr>
              <a:t>Evitar contaminantes ambientales intradomiciliarios como: humo de cigarro, calefacción con carbón, leña o parafina.</a:t>
            </a:r>
          </a:p>
          <a:p>
            <a:pPr algn="just"/>
            <a:r>
              <a:rPr lang="es-CL" sz="2000" dirty="0">
                <a:solidFill>
                  <a:srgbClr val="1F4E79"/>
                </a:solidFill>
                <a:latin typeface="GOBCL-LIGHT" panose="02000603050000020004" pitchFamily="2" charset="77"/>
              </a:rPr>
              <a:t>Mantener una temperatura estable, evitar la pérdida de calor por ventanas o puertas.</a:t>
            </a:r>
          </a:p>
          <a:p>
            <a:pPr algn="just"/>
            <a:r>
              <a:rPr lang="es-CL" sz="2000" dirty="0">
                <a:solidFill>
                  <a:srgbClr val="1F4E79"/>
                </a:solidFill>
                <a:latin typeface="GOBCL-LIGHT" panose="02000603050000020004" pitchFamily="2" charset="77"/>
              </a:rPr>
              <a:t>Cubrir con pañuelos desechables la boca y nariz al toser o estornudar, o como alternativa cubrir la boca y nariz con el antebrazo.</a:t>
            </a:r>
          </a:p>
        </p:txBody>
      </p:sp>
      <p:pic>
        <p:nvPicPr>
          <p:cNvPr id="18" name="Marcador de contenido 9">
            <a:extLst>
              <a:ext uri="{FF2B5EF4-FFF2-40B4-BE49-F238E27FC236}">
                <a16:creationId xmlns:a16="http://schemas.microsoft.com/office/drawing/2014/main" id="{5BE24E5C-3882-4D47-95CE-406680979F5E}"/>
              </a:ext>
            </a:extLst>
          </p:cNvPr>
          <p:cNvPicPr>
            <a:picLocks noChangeAspect="1"/>
          </p:cNvPicPr>
          <p:nvPr/>
        </p:nvPicPr>
        <p:blipFill>
          <a:blip r:embed="rId3"/>
          <a:stretch>
            <a:fillRect/>
          </a:stretch>
        </p:blipFill>
        <p:spPr>
          <a:xfrm>
            <a:off x="838200" y="1748864"/>
            <a:ext cx="744773" cy="199913"/>
          </a:xfrm>
          <a:prstGeom prst="rect">
            <a:avLst/>
          </a:prstGeom>
        </p:spPr>
      </p:pic>
    </p:spTree>
    <p:extLst>
      <p:ext uri="{BB962C8B-B14F-4D97-AF65-F5344CB8AC3E}">
        <p14:creationId xmlns:p14="http://schemas.microsoft.com/office/powerpoint/2010/main" val="49069583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702</TotalTime>
  <Words>946</Words>
  <Application>Microsoft Office PowerPoint</Application>
  <PresentationFormat>Panorámica</PresentationFormat>
  <Paragraphs>94</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Tema de Office</vt:lpstr>
      <vt:lpstr>INFECCIONES RESPIRATORIAS AGUDAS (IRA)</vt:lpstr>
      <vt:lpstr>Antecedentes </vt:lpstr>
      <vt:lpstr>Presentación de PowerPoint</vt:lpstr>
      <vt:lpstr>Personas susceptibles al contagio</vt:lpstr>
      <vt:lpstr>Modo de transmisión</vt:lpstr>
      <vt:lpstr>Signos y síntomas</vt:lpstr>
      <vt:lpstr>Signos de alarma en niños</vt:lpstr>
      <vt:lpstr>Tratamiento y pronóstico</vt:lpstr>
      <vt:lpstr>Medidas de Prevención y Control</vt:lpstr>
      <vt:lpstr>Medidas de Prevención y Control</vt:lpstr>
      <vt:lpstr>Sistema de vigilancia epidemiológica</vt:lpstr>
      <vt:lpstr>Sistema de vigilancia epidemiológica</vt:lpstr>
      <vt:lpstr>Flujograma de notificación oportuna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CRUCES VELÁSQUEZ, CATALINA I.</cp:lastModifiedBy>
  <cp:revision>144</cp:revision>
  <dcterms:created xsi:type="dcterms:W3CDTF">2022-04-07T20:55:49Z</dcterms:created>
  <dcterms:modified xsi:type="dcterms:W3CDTF">2023-05-02T16:31:35Z</dcterms:modified>
</cp:coreProperties>
</file>